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9" r:id="rId2"/>
    <p:sldId id="266" r:id="rId3"/>
    <p:sldId id="301" r:id="rId4"/>
    <p:sldId id="313" r:id="rId5"/>
    <p:sldId id="315" r:id="rId6"/>
    <p:sldId id="312" r:id="rId7"/>
    <p:sldId id="311" r:id="rId8"/>
    <p:sldId id="314" r:id="rId9"/>
    <p:sldId id="267" r:id="rId10"/>
    <p:sldId id="300" r:id="rId11"/>
    <p:sldId id="299" r:id="rId12"/>
    <p:sldId id="302" r:id="rId13"/>
    <p:sldId id="303" r:id="rId14"/>
    <p:sldId id="304" r:id="rId15"/>
    <p:sldId id="305" r:id="rId16"/>
    <p:sldId id="280" r:id="rId17"/>
    <p:sldId id="306" r:id="rId18"/>
    <p:sldId id="307" r:id="rId19"/>
    <p:sldId id="308" r:id="rId20"/>
    <p:sldId id="309" r:id="rId21"/>
    <p:sldId id="316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28"/>
    <p:restoredTop sz="91681"/>
  </p:normalViewPr>
  <p:slideViewPr>
    <p:cSldViewPr snapToGrid="0" snapToObjects="1" showGuides="1">
      <p:cViewPr varScale="1">
        <p:scale>
          <a:sx n="96" d="100"/>
          <a:sy n="96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0CE82-F5B6-F04A-9FCD-70626207BB56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3D3FE-5BE7-A84F-90AB-A4D9AF66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3D3FE-5BE7-A84F-90AB-A4D9AF66A3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7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units!!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1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4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E9C-EBA2-8342-A1C2-D95EE5496EBA}" type="datetime1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3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B437-07C6-9945-B478-F0364E96D28D}" type="datetime1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43E5-1DC2-3E4C-A784-0A573DADF472}" type="datetime1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8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9D3-886E-4774-BD35-C6F255ED8AF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232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01BD-62FB-6145-8618-67B59EF2EA30}" type="datetime1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177B-BA0C-7D4F-B6C6-E4988043390E}" type="datetime1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2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E69E-D16C-994D-B653-EFF5267A6D39}" type="datetime1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2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AD01-8D07-3647-B40C-BF5084C7506E}" type="datetime1">
              <a:rPr lang="en-US" smtClean="0"/>
              <a:t>5/29/20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4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0615-F1A0-3949-89FE-5821DFB9FFC5}" type="datetime1">
              <a:rPr lang="en-US" smtClean="0"/>
              <a:t>5/29/20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2F19-5FEE-2B4A-971F-F6C5E0C8DBE4}" type="datetime1">
              <a:rPr lang="en-US" smtClean="0"/>
              <a:t>5/29/20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4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FDAC-8863-D843-B1E2-DED460E7EDFF}" type="datetime1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4A80-25B3-F04B-A6D9-66C07D6B7029}" type="datetime1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1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9EB4C-4575-184F-8E4F-A2F9B733FE3A}" type="datetime1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8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rileyhanus.com/science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192.png"/><Relationship Id="rId4" Type="http://schemas.openxmlformats.org/officeDocument/2006/relationships/image" Target="../media/image30.emf"/><Relationship Id="rId9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6.emf"/><Relationship Id="rId3" Type="http://schemas.openxmlformats.org/officeDocument/2006/relationships/image" Target="../media/image30.emf"/><Relationship Id="rId7" Type="http://schemas.openxmlformats.org/officeDocument/2006/relationships/image" Target="../media/image33.emf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11" Type="http://schemas.openxmlformats.org/officeDocument/2006/relationships/image" Target="../media/image28.emf"/><Relationship Id="rId5" Type="http://schemas.openxmlformats.org/officeDocument/2006/relationships/image" Target="../media/image192.png"/><Relationship Id="rId10" Type="http://schemas.openxmlformats.org/officeDocument/2006/relationships/image" Target="../media/image31.emf"/><Relationship Id="rId9" Type="http://schemas.openxmlformats.org/officeDocument/2006/relationships/image" Target="../media/image35.emf"/><Relationship Id="rId1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5.png"/><Relationship Id="rId3" Type="http://schemas.openxmlformats.org/officeDocument/2006/relationships/image" Target="../media/image31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110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40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C1BC-8B99-564E-A357-49B1A2185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Nanoscale thermal transport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1E4FF-D57E-6D4F-BDC9-C98E1B05E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 5</a:t>
            </a:r>
          </a:p>
          <a:p>
            <a:endParaRPr lang="en-US" dirty="0"/>
          </a:p>
          <a:p>
            <a:r>
              <a:rPr lang="en-US" dirty="0"/>
              <a:t>Riley Hanus</a:t>
            </a:r>
          </a:p>
          <a:p>
            <a:r>
              <a:rPr lang="en-US" dirty="0">
                <a:hlinkClick r:id="rId2"/>
              </a:rPr>
              <a:t>http://rileyhanus.com/science.html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84387-CFF0-3B43-B2DB-1361A112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525" y="182563"/>
            <a:ext cx="2222627" cy="939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C0A2A-D630-0D4E-8E08-8F76E6D6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051711-7B16-AF44-9228-50C1EE1AA461}"/>
              </a:ext>
            </a:extLst>
          </p:cNvPr>
          <p:cNvSpPr txBox="1"/>
          <p:nvPr/>
        </p:nvSpPr>
        <p:spPr>
          <a:xfrm>
            <a:off x="223695" y="317020"/>
            <a:ext cx="32762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Example Callaway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2827DC-9104-E940-B530-0349DB4DFAC4}"/>
                  </a:ext>
                </a:extLst>
              </p:cNvPr>
              <p:cNvSpPr txBox="1"/>
              <p:nvPr/>
            </p:nvSpPr>
            <p:spPr>
              <a:xfrm>
                <a:off x="384048" y="1234440"/>
                <a:ext cx="205383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−29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=6084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2827DC-9104-E940-B530-0349DB4DF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" y="1234440"/>
                <a:ext cx="2053832" cy="1107996"/>
              </a:xfrm>
              <a:prstGeom prst="rect">
                <a:avLst/>
              </a:prstGeom>
              <a:blipFill>
                <a:blip r:embed="rId2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CA5F0A-40EA-5B4E-AA78-8A8B1FA307DF}"/>
                  </a:ext>
                </a:extLst>
              </p:cNvPr>
              <p:cNvSpPr txBox="1"/>
              <p:nvPr/>
            </p:nvSpPr>
            <p:spPr>
              <a:xfrm>
                <a:off x="131095" y="3205808"/>
                <a:ext cx="2200026" cy="614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pp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CA5F0A-40EA-5B4E-AA78-8A8B1FA30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5" y="3205808"/>
                <a:ext cx="2200026" cy="614720"/>
              </a:xfrm>
              <a:prstGeom prst="rect">
                <a:avLst/>
              </a:prstGeom>
              <a:blipFill>
                <a:blip r:embed="rId3"/>
                <a:stretch>
                  <a:fillRect l="-571" t="-2041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2656AB5-7E58-AA4C-8A7D-F4835DBB6A41}"/>
              </a:ext>
            </a:extLst>
          </p:cNvPr>
          <p:cNvSpPr txBox="1"/>
          <p:nvPr/>
        </p:nvSpPr>
        <p:spPr>
          <a:xfrm>
            <a:off x="131095" y="2598255"/>
            <a:ext cx="301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Cambria" panose="02040503050406030204" pitchFamily="18" charset="0"/>
              </a:rPr>
              <a:t>phonon-phonon scattering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C78F2-9B35-A244-BF25-C7FC775A5CD2}"/>
              </a:ext>
            </a:extLst>
          </p:cNvPr>
          <p:cNvSpPr txBox="1"/>
          <p:nvPr/>
        </p:nvSpPr>
        <p:spPr>
          <a:xfrm>
            <a:off x="3200118" y="2598255"/>
            <a:ext cx="256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Cambria" panose="02040503050406030204" pitchFamily="18" charset="0"/>
              </a:rPr>
              <a:t>point defect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3E62D7-3F9A-F542-8CEB-D61922D216B2}"/>
                  </a:ext>
                </a:extLst>
              </p:cNvPr>
              <p:cNvSpPr txBox="1"/>
              <p:nvPr/>
            </p:nvSpPr>
            <p:spPr>
              <a:xfrm>
                <a:off x="3200118" y="3195670"/>
                <a:ext cx="2808333" cy="634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pd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atom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3E62D7-3F9A-F542-8CEB-D61922D21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118" y="3195670"/>
                <a:ext cx="2808333" cy="634020"/>
              </a:xfrm>
              <a:prstGeom prst="rect">
                <a:avLst/>
              </a:prstGeom>
              <a:blipFill>
                <a:blip r:embed="rId4"/>
                <a:stretch>
                  <a:fillRect l="-452" t="-2000" r="-4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B7A65A-B89A-164B-9686-2B6AB741F464}"/>
                  </a:ext>
                </a:extLst>
              </p:cNvPr>
              <p:cNvSpPr txBox="1"/>
              <p:nvPr/>
            </p:nvSpPr>
            <p:spPr>
              <a:xfrm>
                <a:off x="407870" y="4231903"/>
                <a:ext cx="1646476" cy="925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=0.135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=220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B7A65A-B89A-164B-9686-2B6AB741F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70" y="4231903"/>
                <a:ext cx="1646476" cy="925125"/>
              </a:xfrm>
              <a:prstGeom prst="rect">
                <a:avLst/>
              </a:prstGeom>
              <a:blipFill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24299C-9858-A64E-91DD-4377FB733B54}"/>
                  </a:ext>
                </a:extLst>
              </p:cNvPr>
              <p:cNvSpPr txBox="1"/>
              <p:nvPr/>
            </p:nvSpPr>
            <p:spPr>
              <a:xfrm>
                <a:off x="3256383" y="4231903"/>
                <a:ext cx="2631233" cy="1776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=28.09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kg/mol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=30.97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 kg/mol</a:t>
                </a:r>
              </a:p>
              <a:p>
                <a:pPr algn="l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  <a:p>
                <a:pPr algn="l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>
                  <a:latin typeface="Cambria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=0.005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atom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24299C-9858-A64E-91DD-4377FB733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83" y="4231903"/>
                <a:ext cx="2631233" cy="1776833"/>
              </a:xfrm>
              <a:prstGeom prst="rect">
                <a:avLst/>
              </a:prstGeom>
              <a:blipFill>
                <a:blip r:embed="rId6"/>
                <a:stretch>
                  <a:fillRect l="-3828" t="-3546" r="-382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7BE1CFD-D576-A545-897F-182CEC103053}"/>
              </a:ext>
            </a:extLst>
          </p:cNvPr>
          <p:cNvSpPr txBox="1"/>
          <p:nvPr/>
        </p:nvSpPr>
        <p:spPr>
          <a:xfrm>
            <a:off x="6296009" y="2598255"/>
            <a:ext cx="23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Cambria" panose="02040503050406030204" pitchFamily="18" charset="0"/>
              </a:rPr>
              <a:t>boundary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CC6E9-58F2-E047-A4A2-1E32EA6E0AE5}"/>
                  </a:ext>
                </a:extLst>
              </p:cNvPr>
              <p:cNvSpPr txBox="1"/>
              <p:nvPr/>
            </p:nvSpPr>
            <p:spPr>
              <a:xfrm>
                <a:off x="6456502" y="3195670"/>
                <a:ext cx="912045" cy="47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CC6E9-58F2-E047-A4A2-1E32EA6E0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502" y="3195670"/>
                <a:ext cx="912045" cy="473015"/>
              </a:xfrm>
              <a:prstGeom prst="rect">
                <a:avLst/>
              </a:prstGeom>
              <a:blipFill>
                <a:blip r:embed="rId7"/>
                <a:stretch>
                  <a:fillRect l="-1370" t="-2703" r="-1370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8D2201-4AC7-3C46-AB8E-5735D164ED00}"/>
                  </a:ext>
                </a:extLst>
              </p:cNvPr>
              <p:cNvSpPr txBox="1"/>
              <p:nvPr/>
            </p:nvSpPr>
            <p:spPr>
              <a:xfrm>
                <a:off x="6512767" y="4231903"/>
                <a:ext cx="11734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μm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8D2201-4AC7-3C46-AB8E-5735D164E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767" y="4231903"/>
                <a:ext cx="1173463" cy="276999"/>
              </a:xfrm>
              <a:prstGeom prst="rect">
                <a:avLst/>
              </a:prstGeom>
              <a:blipFill>
                <a:blip r:embed="rId8"/>
                <a:stretch>
                  <a:fillRect l="-4301" r="-4301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A16084-6048-F84B-8456-B3A0C5722A53}"/>
                  </a:ext>
                </a:extLst>
              </p:cNvPr>
              <p:cNvSpPr txBox="1"/>
              <p:nvPr/>
            </p:nvSpPr>
            <p:spPr>
              <a:xfrm>
                <a:off x="4765834" y="1272972"/>
                <a:ext cx="2295244" cy="328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pp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pd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A16084-6048-F84B-8456-B3A0C5722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834" y="1272972"/>
                <a:ext cx="2295244" cy="328488"/>
              </a:xfrm>
              <a:prstGeom prst="rect">
                <a:avLst/>
              </a:prstGeom>
              <a:blipFill>
                <a:blip r:embed="rId9"/>
                <a:stretch>
                  <a:fillRect l="-5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1DC5FE7-7CFE-3641-B345-FB85B7A4C9EC}"/>
              </a:ext>
            </a:extLst>
          </p:cNvPr>
          <p:cNvSpPr txBox="1"/>
          <p:nvPr/>
        </p:nvSpPr>
        <p:spPr>
          <a:xfrm>
            <a:off x="3745567" y="216816"/>
            <a:ext cx="510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mbria" panose="02040503050406030204" pitchFamily="18" charset="0"/>
              </a:rPr>
              <a:t>Materials values required to reproduce this model</a:t>
            </a:r>
          </a:p>
          <a:p>
            <a:pPr algn="l"/>
            <a:r>
              <a:rPr lang="en-US" dirty="0">
                <a:latin typeface="Cambria" panose="02040503050406030204" pitchFamily="18" charset="0"/>
              </a:rPr>
              <a:t>(roughly based on Si)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2E4C33-9AA6-3747-9C36-54D7F6BFE0F3}"/>
              </a:ext>
            </a:extLst>
          </p:cNvPr>
          <p:cNvSpPr txBox="1"/>
          <p:nvPr/>
        </p:nvSpPr>
        <p:spPr>
          <a:xfrm>
            <a:off x="45121" y="6223248"/>
            <a:ext cx="5376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Tan, G. </a:t>
            </a:r>
            <a:r>
              <a:rPr lang="en-US" sz="1600" i="1" dirty="0"/>
              <a:t>et al</a:t>
            </a:r>
            <a:r>
              <a:rPr lang="en-US" sz="1600" dirty="0"/>
              <a:t>. </a:t>
            </a:r>
            <a:r>
              <a:rPr lang="en-US" sz="1600" i="1" dirty="0"/>
              <a:t>ACS Energy Lett.</a:t>
            </a:r>
            <a:r>
              <a:rPr lang="en-US" sz="1600" dirty="0"/>
              <a:t> </a:t>
            </a:r>
            <a:r>
              <a:rPr lang="en-US" sz="1600" b="1" dirty="0"/>
              <a:t>3</a:t>
            </a:r>
            <a:r>
              <a:rPr lang="en-US" sz="1600" dirty="0"/>
              <a:t>, 705–712 (2018).</a:t>
            </a:r>
          </a:p>
          <a:p>
            <a:r>
              <a:rPr lang="en-US" sz="1600" dirty="0"/>
              <a:t>Hanus, R., Garg, A. &amp; Snyder, G. J. </a:t>
            </a:r>
            <a:r>
              <a:rPr lang="en-US" sz="1600" i="1" dirty="0" err="1"/>
              <a:t>Commun</a:t>
            </a:r>
            <a:r>
              <a:rPr lang="en-US" sz="1600" i="1" dirty="0"/>
              <a:t>. Phys.</a:t>
            </a:r>
            <a:r>
              <a:rPr lang="en-US" sz="1600" dirty="0"/>
              <a:t> </a:t>
            </a:r>
            <a:r>
              <a:rPr lang="en-US" sz="1600" b="1" dirty="0"/>
              <a:t>1</a:t>
            </a:r>
            <a:r>
              <a:rPr lang="en-US" sz="1600" dirty="0"/>
              <a:t>, 78 (2018).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C8C4AC4-B40B-D446-806D-7EBEE9E1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9D3-886E-4774-BD35-C6F255ED8AF5}" type="slidenum">
              <a:rPr lang="zh-CN" altLang="en-US" smtClean="0"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8AF805-9B31-414C-B7B4-D5E09EE0C2DD}"/>
                  </a:ext>
                </a:extLst>
              </p:cNvPr>
              <p:cNvSpPr txBox="1"/>
              <p:nvPr/>
            </p:nvSpPr>
            <p:spPr>
              <a:xfrm>
                <a:off x="3575616" y="215313"/>
                <a:ext cx="5568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+mj-lt"/>
                  <a:buAutoNum type="arabicPeriod"/>
                </a:pPr>
                <a:r>
                  <a:rPr lang="en-US" sz="1400" dirty="0">
                    <a:latin typeface="Helvetica" pitchFamily="2" charset="0"/>
                  </a:rPr>
                  <a:t>Low-T gives information about microstructural scattering</a:t>
                </a:r>
              </a:p>
              <a:p>
                <a:pPr marL="342900" indent="-342900" algn="l">
                  <a:buFont typeface="+mj-lt"/>
                  <a:buAutoNum type="arabicPeriod"/>
                </a:pPr>
                <a:endParaRPr lang="en-US" sz="800" dirty="0">
                  <a:latin typeface="Helvetica" pitchFamily="2" charset="0"/>
                </a:endParaRPr>
              </a:p>
              <a:p>
                <a:pPr marL="342900" indent="-342900" algn="l">
                  <a:buFont typeface="+mj-lt"/>
                  <a:buAutoNum type="arabicPeriod"/>
                </a:pPr>
                <a:r>
                  <a:rPr lang="en-US" sz="1400" dirty="0">
                    <a:latin typeface="Helvetica" pitchFamily="2" charset="0"/>
                  </a:rPr>
                  <a:t>High-T,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Helvetica" pitchFamily="2" charset="0"/>
                  </a:rPr>
                  <a:t> behavior stems from phonon-phonon scattering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8AF805-9B31-414C-B7B4-D5E09EE0C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616" y="215313"/>
                <a:ext cx="5568384" cy="646331"/>
              </a:xfrm>
              <a:prstGeom prst="rect">
                <a:avLst/>
              </a:prstGeom>
              <a:blipFill>
                <a:blip r:embed="rId3"/>
                <a:stretch>
                  <a:fillRect t="-192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48B1528-97C5-4647-BEA2-027BD30DE8FF}"/>
              </a:ext>
            </a:extLst>
          </p:cNvPr>
          <p:cNvSpPr txBox="1"/>
          <p:nvPr/>
        </p:nvSpPr>
        <p:spPr>
          <a:xfrm>
            <a:off x="223695" y="317020"/>
            <a:ext cx="32762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Example Callaway 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E96C6-3C98-E648-B242-161E4FCE9E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1390" y="1343506"/>
            <a:ext cx="7344358" cy="485037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318A66D-AC40-794D-B5D9-FAA5419F68FF}"/>
              </a:ext>
            </a:extLst>
          </p:cNvPr>
          <p:cNvGrpSpPr/>
          <p:nvPr/>
        </p:nvGrpSpPr>
        <p:grpSpPr>
          <a:xfrm>
            <a:off x="5156989" y="4341829"/>
            <a:ext cx="2708920" cy="936224"/>
            <a:chOff x="5245239" y="3970082"/>
            <a:chExt cx="2708920" cy="93622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B8B83D-670F-034D-BDDC-5B1BE89E9F2E}"/>
                </a:ext>
              </a:extLst>
            </p:cNvPr>
            <p:cNvCxnSpPr/>
            <p:nvPr/>
          </p:nvCxnSpPr>
          <p:spPr>
            <a:xfrm flipV="1">
              <a:off x="5292080" y="4365104"/>
              <a:ext cx="487969" cy="5412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2B0503A-DB07-8B41-9A3E-FC3F1C3BC3C3}"/>
                </a:ext>
              </a:extLst>
            </p:cNvPr>
            <p:cNvCxnSpPr/>
            <p:nvPr/>
          </p:nvCxnSpPr>
          <p:spPr>
            <a:xfrm>
              <a:off x="7477487" y="3970082"/>
              <a:ext cx="476672" cy="15694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601A3E-264E-9448-B67F-3B8F1BB8A95B}"/>
                </a:ext>
              </a:extLst>
            </p:cNvPr>
            <p:cNvSpPr txBox="1"/>
            <p:nvPr/>
          </p:nvSpPr>
          <p:spPr>
            <a:xfrm>
              <a:off x="5245239" y="4271422"/>
              <a:ext cx="456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 charset="0"/>
                  <a:ea typeface="Times" charset="0"/>
                  <a:cs typeface="Times" charset="0"/>
                </a:rPr>
                <a:t>T </a:t>
              </a:r>
              <a:r>
                <a:rPr lang="en-US" baseline="30000" dirty="0">
                  <a:latin typeface="Times" charset="0"/>
                  <a:ea typeface="Times" charset="0"/>
                  <a:cs typeface="Times" charset="0"/>
                </a:rPr>
                <a:t>3</a:t>
              </a:r>
              <a:endParaRPr lang="en-US" dirty="0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2F8BCF-454C-3644-B0F9-0C544C62FA09}"/>
                </a:ext>
              </a:extLst>
            </p:cNvPr>
            <p:cNvSpPr txBox="1"/>
            <p:nvPr/>
          </p:nvSpPr>
          <p:spPr>
            <a:xfrm>
              <a:off x="7405479" y="4042090"/>
              <a:ext cx="507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 charset="0"/>
                  <a:ea typeface="Times" charset="0"/>
                  <a:cs typeface="Times" charset="0"/>
                </a:rPr>
                <a:t>T </a:t>
              </a:r>
              <a:r>
                <a:rPr lang="en-US" baseline="30000" dirty="0">
                  <a:latin typeface="Times" charset="0"/>
                  <a:ea typeface="Times" charset="0"/>
                  <a:cs typeface="Times" charset="0"/>
                </a:rPr>
                <a:t>-1</a:t>
              </a:r>
              <a:endParaRPr lang="en-US" dirty="0">
                <a:latin typeface="Times" charset="0"/>
                <a:ea typeface="Times" charset="0"/>
                <a:cs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24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5630CD-D30E-8542-839E-E0D910F3617F}"/>
              </a:ext>
            </a:extLst>
          </p:cNvPr>
          <p:cNvSpPr txBox="1"/>
          <p:nvPr/>
        </p:nvSpPr>
        <p:spPr>
          <a:xfrm>
            <a:off x="223695" y="317020"/>
            <a:ext cx="32762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Example Callaway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4CA02-59DF-3549-94C6-79D346C10D7B}"/>
                  </a:ext>
                </a:extLst>
              </p:cNvPr>
              <p:cNvSpPr txBox="1"/>
              <p:nvPr/>
            </p:nvSpPr>
            <p:spPr>
              <a:xfrm>
                <a:off x="3942437" y="224686"/>
                <a:ext cx="34032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Cambria" panose="02040503050406030204" pitchFamily="18" charset="0"/>
                  </a:rPr>
                  <a:t>Increased point defect scattering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=0.005 →0.015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4CA02-59DF-3549-94C6-79D346C10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437" y="224686"/>
                <a:ext cx="3403239" cy="646331"/>
              </a:xfrm>
              <a:prstGeom prst="rect">
                <a:avLst/>
              </a:prstGeom>
              <a:blipFill>
                <a:blip r:embed="rId2"/>
                <a:stretch>
                  <a:fillRect l="-1115" t="-3846" r="-37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53DEB93-F9AB-6B4F-B407-F2DC3F5C7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63" y="1335469"/>
            <a:ext cx="7423562" cy="49026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2E482-B925-074B-9C52-BA68EA5A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5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5630CD-D30E-8542-839E-E0D910F3617F}"/>
              </a:ext>
            </a:extLst>
          </p:cNvPr>
          <p:cNvSpPr txBox="1"/>
          <p:nvPr/>
        </p:nvSpPr>
        <p:spPr>
          <a:xfrm>
            <a:off x="223695" y="317020"/>
            <a:ext cx="32762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Example Callaway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4CA02-59DF-3549-94C6-79D346C10D7B}"/>
                  </a:ext>
                </a:extLst>
              </p:cNvPr>
              <p:cNvSpPr txBox="1"/>
              <p:nvPr/>
            </p:nvSpPr>
            <p:spPr>
              <a:xfrm>
                <a:off x="3993305" y="224686"/>
                <a:ext cx="39084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Cambria" panose="02040503050406030204" pitchFamily="18" charset="0"/>
                  </a:rPr>
                  <a:t>Increased microstructural scattering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→10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4CA02-59DF-3549-94C6-79D346C10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305" y="224686"/>
                <a:ext cx="3908442" cy="646331"/>
              </a:xfrm>
              <a:prstGeom prst="rect">
                <a:avLst/>
              </a:prstGeom>
              <a:blipFill>
                <a:blip r:embed="rId2"/>
                <a:stretch>
                  <a:fillRect l="-971" t="-384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6281A95-1C11-B448-9687-F7A50934E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35" y="1325216"/>
            <a:ext cx="7498085" cy="49518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4D750-C509-464F-8FE7-FC4026E6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2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24F8E8-822A-DE40-A9A3-BFCC9204F083}"/>
              </a:ext>
            </a:extLst>
          </p:cNvPr>
          <p:cNvSpPr txBox="1"/>
          <p:nvPr/>
        </p:nvSpPr>
        <p:spPr>
          <a:xfrm>
            <a:off x="223695" y="317020"/>
            <a:ext cx="32762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Example Callaway model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3F59DA5-06F7-C848-8E7F-9193D471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842" y="290444"/>
            <a:ext cx="4762500" cy="6527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0482AF-5B01-4244-9DE9-4AAB1A1EDF83}"/>
              </a:ext>
            </a:extLst>
          </p:cNvPr>
          <p:cNvSpPr txBox="1"/>
          <p:nvPr/>
        </p:nvSpPr>
        <p:spPr>
          <a:xfrm>
            <a:off x="223695" y="1032933"/>
            <a:ext cx="3276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Cambria" panose="02040503050406030204" pitchFamily="18" charset="0"/>
              </a:rPr>
              <a:t>Comparing the previous two models</a:t>
            </a:r>
          </a:p>
          <a:p>
            <a:pPr algn="l"/>
            <a:endParaRPr lang="en-US" sz="1600" dirty="0">
              <a:latin typeface="Cambria" panose="02040503050406030204" pitchFamily="18" charset="0"/>
            </a:endParaRPr>
          </a:p>
          <a:p>
            <a:pPr algn="l"/>
            <a:r>
              <a:rPr lang="en-US" sz="1600" dirty="0">
                <a:latin typeface="Cambria" panose="02040503050406030204" pitchFamily="18" charset="0"/>
              </a:rPr>
              <a:t>increased point defect scattering vs. increased microstructural scattering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AE1C4-489C-FB4D-95FF-1816141A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CC5AC2-4B93-6B4E-AAF6-E48AD5D022BA}"/>
                  </a:ext>
                </a:extLst>
              </p:cNvPr>
              <p:cNvSpPr txBox="1"/>
              <p:nvPr/>
            </p:nvSpPr>
            <p:spPr>
              <a:xfrm>
                <a:off x="2825527" y="1560187"/>
                <a:ext cx="3492944" cy="90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CC5AC2-4B93-6B4E-AAF6-E48AD5D02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527" y="1560187"/>
                <a:ext cx="3492944" cy="904543"/>
              </a:xfrm>
              <a:prstGeom prst="rect">
                <a:avLst/>
              </a:prstGeom>
              <a:blipFill>
                <a:blip r:embed="rId2"/>
                <a:stretch>
                  <a:fillRect l="-4693" t="-109722" b="-1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A2DA68B-850B-8D41-A605-7F7377884315}"/>
              </a:ext>
            </a:extLst>
          </p:cNvPr>
          <p:cNvSpPr txBox="1"/>
          <p:nvPr/>
        </p:nvSpPr>
        <p:spPr>
          <a:xfrm>
            <a:off x="223695" y="317020"/>
            <a:ext cx="32762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Low-temperature limit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FE93F-B0DB-7941-BF9C-4C1500762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37" t="14602" r="30708" b="78516"/>
          <a:stretch/>
        </p:blipFill>
        <p:spPr>
          <a:xfrm>
            <a:off x="1504918" y="4834916"/>
            <a:ext cx="5127351" cy="1396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4ED149-7203-C249-9898-74347AA2E7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89" t="14771" r="43807" b="79871"/>
          <a:stretch/>
        </p:blipFill>
        <p:spPr>
          <a:xfrm>
            <a:off x="6899281" y="5037601"/>
            <a:ext cx="1347031" cy="9911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343E86-89EE-D846-B0AF-4DB2A4D413ED}"/>
              </a:ext>
            </a:extLst>
          </p:cNvPr>
          <p:cNvCxnSpPr/>
          <p:nvPr/>
        </p:nvCxnSpPr>
        <p:spPr>
          <a:xfrm>
            <a:off x="4571999" y="2818950"/>
            <a:ext cx="0" cy="9741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C7F4D1-731C-994A-A47D-042F09E1E638}"/>
              </a:ext>
            </a:extLst>
          </p:cNvPr>
          <p:cNvSpPr txBox="1"/>
          <p:nvPr/>
        </p:nvSpPr>
        <p:spPr>
          <a:xfrm>
            <a:off x="4792133" y="3039993"/>
            <a:ext cx="98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mbria" panose="02040503050406030204" pitchFamily="18" charset="0"/>
              </a:rPr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19C5D8-C4DD-CC43-B2FB-53D8BB07F26D}"/>
                  </a:ext>
                </a:extLst>
              </p:cNvPr>
              <p:cNvSpPr txBox="1"/>
              <p:nvPr/>
            </p:nvSpPr>
            <p:spPr>
              <a:xfrm>
                <a:off x="432391" y="2876900"/>
                <a:ext cx="2651816" cy="949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Cambria" panose="02040503050406030204" pitchFamily="18" charset="0"/>
                  </a:rPr>
                  <a:t>assert Debye dispersion: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19C5D8-C4DD-CC43-B2FB-53D8BB07F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91" y="2876900"/>
                <a:ext cx="2651816" cy="949491"/>
              </a:xfrm>
              <a:prstGeom prst="rect">
                <a:avLst/>
              </a:prstGeom>
              <a:blipFill>
                <a:blip r:embed="rId5"/>
                <a:stretch>
                  <a:fillRect l="-1429" t="-2667" r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7F03CE2-0E09-7C4D-9E0D-959E473FC7CE}"/>
              </a:ext>
            </a:extLst>
          </p:cNvPr>
          <p:cNvSpPr txBox="1"/>
          <p:nvPr/>
        </p:nvSpPr>
        <p:spPr>
          <a:xfrm>
            <a:off x="1219200" y="4368330"/>
            <a:ext cx="262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Cambria" panose="02040503050406030204" pitchFamily="18" charset="0"/>
              </a:rPr>
              <a:t>Debye-Callaway model: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AFB881-F8C2-1542-848E-F4C2CDDEEC21}"/>
              </a:ext>
            </a:extLst>
          </p:cNvPr>
          <p:cNvSpPr txBox="1"/>
          <p:nvPr/>
        </p:nvSpPr>
        <p:spPr>
          <a:xfrm>
            <a:off x="1219200" y="1045735"/>
            <a:ext cx="299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Cambria" panose="02040503050406030204" pitchFamily="18" charset="0"/>
              </a:rPr>
              <a:t>Callaway (spectral) model: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78830-045A-084A-8AD3-1E901AE2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3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F867BED-A4D9-8446-B03A-251366353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50" t="14602" r="32667" b="78623"/>
          <a:stretch/>
        </p:blipFill>
        <p:spPr>
          <a:xfrm>
            <a:off x="5135583" y="3112217"/>
            <a:ext cx="3613973" cy="1086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" y="1734192"/>
            <a:ext cx="5023402" cy="3519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4462" y="4912"/>
                <a:ext cx="7886700" cy="648074"/>
              </a:xfrm>
            </p:spPr>
            <p:txBody>
              <a:bodyPr>
                <a:normAutofit/>
              </a:bodyPr>
              <a:lstStyle/>
              <a:p>
                <a:r>
                  <a:rPr lang="en-US" sz="3400" dirty="0">
                    <a:solidFill>
                      <a:schemeClr val="bg1"/>
                    </a:solidFill>
                  </a:rPr>
                  <a:t>Low-T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400" i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bg1"/>
                    </a:solidFill>
                  </a:rPr>
                  <a:t> of polycrystalline materials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462" y="4912"/>
                <a:ext cx="7886700" cy="648074"/>
              </a:xfrm>
              <a:blipFill>
                <a:blip r:embed="rId5"/>
                <a:stretch>
                  <a:fillRect l="-1929" t="-1176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9D3-886E-4774-BD35-C6F255ED8AF5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636" y="6335359"/>
            <a:ext cx="36139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Wang, Z., </a:t>
            </a:r>
            <a:r>
              <a:rPr lang="en-US" sz="9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al. Nano Lett.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11,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2206–2213 (2011).</a:t>
            </a:r>
          </a:p>
          <a:p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Berman, R. </a:t>
            </a:r>
            <a:r>
              <a:rPr lang="en-US" sz="9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Proc. Phys. Soc. Sect. A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65,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1029–1040 (1952).</a:t>
            </a:r>
          </a:p>
          <a:p>
            <a:r>
              <a:rPr lang="en-US" sz="9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Watari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K. </a:t>
            </a:r>
            <a:r>
              <a:rPr lang="en-US" sz="9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al.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J. Mater. Res.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17,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2940–2944 (2002).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BDE4C2C9-0A09-034A-B3E0-02818CF56910}"/>
              </a:ext>
            </a:extLst>
          </p:cNvPr>
          <p:cNvSpPr/>
          <p:nvPr/>
        </p:nvSpPr>
        <p:spPr>
          <a:xfrm rot="16200000">
            <a:off x="7589326" y="3416275"/>
            <a:ext cx="246538" cy="1605511"/>
          </a:xfrm>
          <a:prstGeom prst="leftBrac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FF7444-3A98-334E-90C0-845A9EA7839F}"/>
              </a:ext>
            </a:extLst>
          </p:cNvPr>
          <p:cNvSpPr txBox="1"/>
          <p:nvPr/>
        </p:nvSpPr>
        <p:spPr>
          <a:xfrm>
            <a:off x="7119568" y="4363292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>
                <a:latin typeface="Times" pitchFamily="2" charset="0"/>
              </a:rPr>
              <a:t>cst</a:t>
            </a:r>
            <a:r>
              <a:rPr lang="en-US" sz="1600" dirty="0">
                <a:latin typeface="Times" pitchFamily="2" charset="0"/>
              </a:rPr>
              <a:t> @ low-T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ADEB9-30AB-6944-A7CB-7CA63B102F8E}"/>
              </a:ext>
            </a:extLst>
          </p:cNvPr>
          <p:cNvSpPr txBox="1"/>
          <p:nvPr/>
        </p:nvSpPr>
        <p:spPr>
          <a:xfrm>
            <a:off x="5205802" y="2113216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Helvetica" pitchFamily="2" charset="0"/>
              </a:rPr>
              <a:t>Case 1: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5BBA07-8E34-BE40-97B5-0B0FE2EEDD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537" t="14602" r="30708" b="78516"/>
          <a:stretch/>
        </p:blipFill>
        <p:spPr>
          <a:xfrm>
            <a:off x="4317394" y="804783"/>
            <a:ext cx="4052805" cy="11038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4866D9-4781-0B4C-AADB-B46C6EB296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146" t="15139" r="43832" b="80821"/>
          <a:stretch/>
        </p:blipFill>
        <p:spPr>
          <a:xfrm>
            <a:off x="1571637" y="5346529"/>
            <a:ext cx="1207382" cy="6888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B9BD8B2-B6F4-C94F-817B-31380B41F7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216" t="15139" r="43832" b="80252"/>
          <a:stretch/>
        </p:blipFill>
        <p:spPr>
          <a:xfrm>
            <a:off x="6044139" y="1959683"/>
            <a:ext cx="1127917" cy="7392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C4B7C9-75EB-F24C-86C6-F06AD7A7D7F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889" t="14771" r="43807" b="79871"/>
          <a:stretch/>
        </p:blipFill>
        <p:spPr>
          <a:xfrm>
            <a:off x="8157811" y="589527"/>
            <a:ext cx="996698" cy="73339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B1C6D4B-6CCD-C341-BF58-C7E5945695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216" t="15139" r="43832" b="80252"/>
          <a:stretch/>
        </p:blipFill>
        <p:spPr>
          <a:xfrm>
            <a:off x="364255" y="5346529"/>
            <a:ext cx="1207382" cy="791307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7F862B-8572-B644-9501-143DA666CE04}"/>
              </a:ext>
            </a:extLst>
          </p:cNvPr>
          <p:cNvCxnSpPr/>
          <p:nvPr/>
        </p:nvCxnSpPr>
        <p:spPr>
          <a:xfrm>
            <a:off x="1417983" y="5690947"/>
            <a:ext cx="304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5991E8D7-5C65-BF4A-A58B-1EF2A3E3408D}"/>
              </a:ext>
            </a:extLst>
          </p:cNvPr>
          <p:cNvSpPr/>
          <p:nvPr/>
        </p:nvSpPr>
        <p:spPr>
          <a:xfrm>
            <a:off x="597877" y="5396566"/>
            <a:ext cx="2051538" cy="632322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CBDE75-9525-734E-B35B-97CD07A2995D}"/>
              </a:ext>
            </a:extLst>
          </p:cNvPr>
          <p:cNvSpPr/>
          <p:nvPr/>
        </p:nvSpPr>
        <p:spPr>
          <a:xfrm>
            <a:off x="1805354" y="3950677"/>
            <a:ext cx="480646" cy="412615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0C21B50-FC0D-094A-9F41-C174055A347E}"/>
              </a:ext>
            </a:extLst>
          </p:cNvPr>
          <p:cNvSpPr/>
          <p:nvPr/>
        </p:nvSpPr>
        <p:spPr>
          <a:xfrm>
            <a:off x="3623027" y="3348146"/>
            <a:ext cx="1068785" cy="523881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9F8FAD-E602-F841-840F-18CE9798476A}"/>
              </a:ext>
            </a:extLst>
          </p:cNvPr>
          <p:cNvSpPr txBox="1"/>
          <p:nvPr/>
        </p:nvSpPr>
        <p:spPr>
          <a:xfrm>
            <a:off x="223695" y="317020"/>
            <a:ext cx="32762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Low-temperature limit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479B0-4447-3E42-8F4E-D6A52A8107EC}"/>
              </a:ext>
            </a:extLst>
          </p:cNvPr>
          <p:cNvSpPr txBox="1"/>
          <p:nvPr/>
        </p:nvSpPr>
        <p:spPr>
          <a:xfrm>
            <a:off x="606849" y="6175168"/>
            <a:ext cx="7596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Hanus, R., Garg, A. &amp; Snyder, G. J. Phonon diffraction and dimensionality crossover in phonon-interface scattering. </a:t>
            </a:r>
            <a:r>
              <a:rPr lang="en-US" i="1" dirty="0" err="1"/>
              <a:t>Commun</a:t>
            </a:r>
            <a:r>
              <a:rPr lang="en-US" i="1" dirty="0"/>
              <a:t>. Phys.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, 78 (2018).</a:t>
            </a:r>
          </a:p>
          <a:p>
            <a:pPr algn="l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00A4D7-060E-D14A-8A8C-DCB7405DC72C}"/>
              </a:ext>
            </a:extLst>
          </p:cNvPr>
          <p:cNvSpPr txBox="1"/>
          <p:nvPr/>
        </p:nvSpPr>
        <p:spPr>
          <a:xfrm>
            <a:off x="8079221" y="46892"/>
            <a:ext cx="1034322" cy="369332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 board</a:t>
            </a:r>
          </a:p>
        </p:txBody>
      </p:sp>
    </p:spTree>
    <p:extLst>
      <p:ext uri="{BB962C8B-B14F-4D97-AF65-F5344CB8AC3E}">
        <p14:creationId xmlns:p14="http://schemas.microsoft.com/office/powerpoint/2010/main" val="396846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" y="1734192"/>
            <a:ext cx="5023402" cy="3519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4462" y="4912"/>
                <a:ext cx="7886700" cy="648074"/>
              </a:xfrm>
            </p:spPr>
            <p:txBody>
              <a:bodyPr>
                <a:normAutofit/>
              </a:bodyPr>
              <a:lstStyle/>
              <a:p>
                <a:r>
                  <a:rPr lang="en-US" sz="3400" dirty="0">
                    <a:solidFill>
                      <a:schemeClr val="bg1"/>
                    </a:solidFill>
                  </a:rPr>
                  <a:t>Low-T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400" i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bg1"/>
                    </a:solidFill>
                  </a:rPr>
                  <a:t> of polycrystalline materials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462" y="4912"/>
                <a:ext cx="7886700" cy="648074"/>
              </a:xfrm>
              <a:blipFill>
                <a:blip r:embed="rId5"/>
                <a:stretch>
                  <a:fillRect l="-1929" t="-1176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9D3-886E-4774-BD35-C6F255ED8AF5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636" y="6335359"/>
            <a:ext cx="36139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Wang, Z., </a:t>
            </a:r>
            <a:r>
              <a:rPr lang="en-US" sz="9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al. Nano Lett.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11,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2206–2213 (2011).</a:t>
            </a:r>
          </a:p>
          <a:p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Berman, R. </a:t>
            </a:r>
            <a:r>
              <a:rPr lang="en-US" sz="9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Proc. Phys. Soc. Sect. A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65,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1029–1040 (1952).</a:t>
            </a:r>
          </a:p>
          <a:p>
            <a:r>
              <a:rPr lang="en-US" sz="9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Watari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K. </a:t>
            </a:r>
            <a:r>
              <a:rPr lang="en-US" sz="9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al.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J. Mater. Res.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17,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2940–2944 (2002).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5BBA07-8E34-BE40-97B5-0B0FE2EEDD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537" t="14602" r="30708" b="78516"/>
          <a:stretch/>
        </p:blipFill>
        <p:spPr>
          <a:xfrm>
            <a:off x="4317394" y="804783"/>
            <a:ext cx="4052805" cy="11038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7CA5DD-8ABD-0147-990D-21CBFEF748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537" t="14602" r="29248" b="78516"/>
          <a:stretch/>
        </p:blipFill>
        <p:spPr>
          <a:xfrm>
            <a:off x="5045831" y="2955973"/>
            <a:ext cx="4218230" cy="11038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7E0708-8667-FB47-9632-DD1BCCEAFC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116" t="14602" r="31630" b="79381"/>
          <a:stretch/>
        </p:blipFill>
        <p:spPr>
          <a:xfrm>
            <a:off x="5045831" y="4212402"/>
            <a:ext cx="3769233" cy="9650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05FA83-5F73-5044-B8AF-24B83B26E8D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217" t="15139" r="42729" b="80919"/>
          <a:stretch/>
        </p:blipFill>
        <p:spPr>
          <a:xfrm>
            <a:off x="3945507" y="5396566"/>
            <a:ext cx="1252985" cy="6323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4866D9-4781-0B4C-AADB-B46C6EB2966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6146" t="15139" r="43832" b="80821"/>
          <a:stretch/>
        </p:blipFill>
        <p:spPr>
          <a:xfrm>
            <a:off x="1571637" y="5346529"/>
            <a:ext cx="1207382" cy="6888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C4B7C9-75EB-F24C-86C6-F06AD7A7D7F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5889" t="14771" r="43807" b="79871"/>
          <a:stretch/>
        </p:blipFill>
        <p:spPr>
          <a:xfrm>
            <a:off x="8017001" y="528283"/>
            <a:ext cx="996698" cy="73339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B1C6D4B-6CCD-C341-BF58-C7E5945695E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6216" t="15139" r="43832" b="80252"/>
          <a:stretch/>
        </p:blipFill>
        <p:spPr>
          <a:xfrm>
            <a:off x="364255" y="5346529"/>
            <a:ext cx="1207382" cy="791307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7F862B-8572-B644-9501-143DA666CE04}"/>
              </a:ext>
            </a:extLst>
          </p:cNvPr>
          <p:cNvCxnSpPr/>
          <p:nvPr/>
        </p:nvCxnSpPr>
        <p:spPr>
          <a:xfrm>
            <a:off x="1417983" y="5690947"/>
            <a:ext cx="304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2FA1085-D7D1-8849-84A9-0B20ABE65F75}"/>
              </a:ext>
            </a:extLst>
          </p:cNvPr>
          <p:cNvSpPr txBox="1"/>
          <p:nvPr/>
        </p:nvSpPr>
        <p:spPr>
          <a:xfrm>
            <a:off x="5223358" y="2133505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Helvetica" pitchFamily="2" charset="0"/>
              </a:rPr>
              <a:t>Case 2: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30639B-50D5-0F49-910A-658CEE9AA2A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7027" t="14695" r="44132" b="79723"/>
          <a:stretch/>
        </p:blipFill>
        <p:spPr>
          <a:xfrm>
            <a:off x="6082035" y="1895519"/>
            <a:ext cx="1002176" cy="8953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A64141E-4265-E342-A252-09A7AC6CAB8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3947" t="15093" r="41767" b="79325"/>
          <a:stretch/>
        </p:blipFill>
        <p:spPr>
          <a:xfrm>
            <a:off x="7308621" y="1908028"/>
            <a:ext cx="1619420" cy="895389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BE60C6-45BA-AE49-B98D-EF428DC244DC}"/>
              </a:ext>
            </a:extLst>
          </p:cNvPr>
          <p:cNvCxnSpPr/>
          <p:nvPr/>
        </p:nvCxnSpPr>
        <p:spPr>
          <a:xfrm>
            <a:off x="7108819" y="2299381"/>
            <a:ext cx="304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>
            <a:extLst>
              <a:ext uri="{FF2B5EF4-FFF2-40B4-BE49-F238E27FC236}">
                <a16:creationId xmlns:a16="http://schemas.microsoft.com/office/drawing/2014/main" id="{645641E5-7EEC-F849-9039-A60C38BD1CB2}"/>
              </a:ext>
            </a:extLst>
          </p:cNvPr>
          <p:cNvSpPr/>
          <p:nvPr/>
        </p:nvSpPr>
        <p:spPr>
          <a:xfrm rot="16200000">
            <a:off x="7367419" y="4403438"/>
            <a:ext cx="246538" cy="1605511"/>
          </a:xfrm>
          <a:prstGeom prst="leftBrac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77D82A-FBCA-3A4D-A109-4AB0B04DDDA5}"/>
              </a:ext>
            </a:extLst>
          </p:cNvPr>
          <p:cNvSpPr txBox="1"/>
          <p:nvPr/>
        </p:nvSpPr>
        <p:spPr>
          <a:xfrm>
            <a:off x="6897661" y="5350455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>
                <a:latin typeface="Times" pitchFamily="2" charset="0"/>
              </a:rPr>
              <a:t>cst</a:t>
            </a:r>
            <a:r>
              <a:rPr lang="en-US" sz="1600" dirty="0">
                <a:latin typeface="Times" pitchFamily="2" charset="0"/>
              </a:rPr>
              <a:t> @ low-T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A75ECF4-E54E-F245-9685-1981DA7632D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7027" t="14695" r="44132" b="79723"/>
          <a:stretch/>
        </p:blipFill>
        <p:spPr>
          <a:xfrm>
            <a:off x="2861175" y="5294487"/>
            <a:ext cx="1002176" cy="895389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E04C751-BD90-F944-AECB-0ABE5E13F962}"/>
              </a:ext>
            </a:extLst>
          </p:cNvPr>
          <p:cNvCxnSpPr/>
          <p:nvPr/>
        </p:nvCxnSpPr>
        <p:spPr>
          <a:xfrm>
            <a:off x="3793107" y="5742181"/>
            <a:ext cx="304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5991E8D7-5C65-BF4A-A58B-1EF2A3E3408D}"/>
              </a:ext>
            </a:extLst>
          </p:cNvPr>
          <p:cNvSpPr/>
          <p:nvPr/>
        </p:nvSpPr>
        <p:spPr>
          <a:xfrm>
            <a:off x="597877" y="5396566"/>
            <a:ext cx="2051538" cy="632322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CBDE75-9525-734E-B35B-97CD07A2995D}"/>
              </a:ext>
            </a:extLst>
          </p:cNvPr>
          <p:cNvSpPr/>
          <p:nvPr/>
        </p:nvSpPr>
        <p:spPr>
          <a:xfrm>
            <a:off x="1805354" y="3950677"/>
            <a:ext cx="480646" cy="412615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0C21B50-FC0D-094A-9F41-C174055A347E}"/>
              </a:ext>
            </a:extLst>
          </p:cNvPr>
          <p:cNvSpPr/>
          <p:nvPr/>
        </p:nvSpPr>
        <p:spPr>
          <a:xfrm>
            <a:off x="3623027" y="3348146"/>
            <a:ext cx="1068785" cy="523881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2C1E9B7-A987-A04B-914B-852CF717A290}"/>
              </a:ext>
            </a:extLst>
          </p:cNvPr>
          <p:cNvSpPr/>
          <p:nvPr/>
        </p:nvSpPr>
        <p:spPr>
          <a:xfrm>
            <a:off x="2935702" y="5396566"/>
            <a:ext cx="2039393" cy="63880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6B63D5-67DC-4143-B51B-2092DE041C7D}"/>
              </a:ext>
            </a:extLst>
          </p:cNvPr>
          <p:cNvSpPr/>
          <p:nvPr/>
        </p:nvSpPr>
        <p:spPr>
          <a:xfrm>
            <a:off x="1830325" y="2669012"/>
            <a:ext cx="373614" cy="44126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1D41B24-679C-4B43-AF97-02E9635ED590}"/>
              </a:ext>
            </a:extLst>
          </p:cNvPr>
          <p:cNvSpPr/>
          <p:nvPr/>
        </p:nvSpPr>
        <p:spPr>
          <a:xfrm>
            <a:off x="2632426" y="3348146"/>
            <a:ext cx="952881" cy="99415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9F8FAD-E602-F841-840F-18CE9798476A}"/>
              </a:ext>
            </a:extLst>
          </p:cNvPr>
          <p:cNvSpPr txBox="1"/>
          <p:nvPr/>
        </p:nvSpPr>
        <p:spPr>
          <a:xfrm>
            <a:off x="223695" y="317020"/>
            <a:ext cx="32762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Low-temperature limit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3F99BD-636E-BB48-BCDF-053CCD2ED746}"/>
              </a:ext>
            </a:extLst>
          </p:cNvPr>
          <p:cNvSpPr txBox="1"/>
          <p:nvPr/>
        </p:nvSpPr>
        <p:spPr>
          <a:xfrm>
            <a:off x="606849" y="6175168"/>
            <a:ext cx="7596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Hanus, R., Garg, A. &amp; Snyder, G. J. Phonon diffraction and dimensionality crossover in phonon-interface scattering. </a:t>
            </a:r>
            <a:r>
              <a:rPr lang="en-US" i="1" dirty="0" err="1"/>
              <a:t>Commun</a:t>
            </a:r>
            <a:r>
              <a:rPr lang="en-US" i="1" dirty="0"/>
              <a:t>. Phys.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, 78 (2018).</a:t>
            </a:r>
          </a:p>
          <a:p>
            <a:pPr algn="l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F367D0-8383-7C4C-9A8D-89FCFAD1DE5F}"/>
              </a:ext>
            </a:extLst>
          </p:cNvPr>
          <p:cNvSpPr txBox="1"/>
          <p:nvPr/>
        </p:nvSpPr>
        <p:spPr>
          <a:xfrm>
            <a:off x="8079221" y="46892"/>
            <a:ext cx="1034322" cy="369332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 board</a:t>
            </a:r>
          </a:p>
        </p:txBody>
      </p:sp>
    </p:spTree>
    <p:extLst>
      <p:ext uri="{BB962C8B-B14F-4D97-AF65-F5344CB8AC3E}">
        <p14:creationId xmlns:p14="http://schemas.microsoft.com/office/powerpoint/2010/main" val="496220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DE922B-B14A-9343-9D85-E29CBCB65ABE}"/>
              </a:ext>
            </a:extLst>
          </p:cNvPr>
          <p:cNvSpPr txBox="1"/>
          <p:nvPr/>
        </p:nvSpPr>
        <p:spPr>
          <a:xfrm>
            <a:off x="223695" y="317020"/>
            <a:ext cx="32762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High-temperature limit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40E5B-660C-D645-BC48-954CB8604F26}"/>
              </a:ext>
            </a:extLst>
          </p:cNvPr>
          <p:cNvSpPr/>
          <p:nvPr/>
        </p:nvSpPr>
        <p:spPr>
          <a:xfrm>
            <a:off x="643812" y="6020612"/>
            <a:ext cx="8126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/>
            <a:r>
              <a:rPr lang="en-US" dirty="0"/>
              <a:t>Hanus, R. </a:t>
            </a:r>
            <a:r>
              <a:rPr lang="en-US" i="1" dirty="0"/>
              <a:t>et al.</a:t>
            </a:r>
            <a:r>
              <a:rPr lang="en-US" dirty="0"/>
              <a:t> Lattice Softening Significantly Reduces Thermal Conductivity and</a:t>
            </a:r>
          </a:p>
          <a:p>
            <a:pPr marL="406400" indent="-406400"/>
            <a:r>
              <a:rPr lang="en-US" dirty="0"/>
              <a:t>Leads to High Thermoelectric Efficiency. </a:t>
            </a:r>
            <a:r>
              <a:rPr lang="en-US" i="1" dirty="0"/>
              <a:t>Adv. Mater.</a:t>
            </a:r>
            <a:r>
              <a:rPr lang="en-US" dirty="0"/>
              <a:t> </a:t>
            </a:r>
            <a:r>
              <a:rPr lang="en-US" b="1" dirty="0"/>
              <a:t>1900108</a:t>
            </a:r>
            <a:r>
              <a:rPr lang="en-US" dirty="0"/>
              <a:t>, 1900108 (2019).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8A773E-02B5-974F-9D9A-8F70E20A0766}"/>
                  </a:ext>
                </a:extLst>
              </p:cNvPr>
              <p:cNvSpPr txBox="1"/>
              <p:nvPr/>
            </p:nvSpPr>
            <p:spPr>
              <a:xfrm>
                <a:off x="223694" y="1299255"/>
                <a:ext cx="2884829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pp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8A773E-02B5-974F-9D9A-8F70E20A0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94" y="1299255"/>
                <a:ext cx="2884829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3DF444B-F6B2-DE4F-878F-28B411075894}"/>
              </a:ext>
            </a:extLst>
          </p:cNvPr>
          <p:cNvSpPr txBox="1"/>
          <p:nvPr/>
        </p:nvSpPr>
        <p:spPr>
          <a:xfrm>
            <a:off x="223694" y="826933"/>
            <a:ext cx="782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mbria" panose="02040503050406030204" pitchFamily="18" charset="0"/>
              </a:rPr>
              <a:t>Assert the following form of phonon-phonon scattering, and Debye dispersion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1858A1-9AD0-AC47-82D7-A920333D6438}"/>
                  </a:ext>
                </a:extLst>
              </p:cNvPr>
              <p:cNvSpPr txBox="1"/>
              <p:nvPr/>
            </p:nvSpPr>
            <p:spPr>
              <a:xfrm>
                <a:off x="223694" y="2358492"/>
                <a:ext cx="58452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Cambria" panose="02040503050406030204" pitchFamily="18" charset="0"/>
                  </a:rPr>
                  <a:t>Make high temperature approximation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)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1858A1-9AD0-AC47-82D7-A920333D6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94" y="2358492"/>
                <a:ext cx="5845255" cy="369332"/>
              </a:xfrm>
              <a:prstGeom prst="rect">
                <a:avLst/>
              </a:prstGeom>
              <a:blipFill>
                <a:blip r:embed="rId3"/>
                <a:stretch>
                  <a:fillRect l="-86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95F1F0-59B2-7443-823C-45FFEE44098A}"/>
                  </a:ext>
                </a:extLst>
              </p:cNvPr>
              <p:cNvSpPr txBox="1"/>
              <p:nvPr/>
            </p:nvSpPr>
            <p:spPr>
              <a:xfrm>
                <a:off x="384441" y="2809746"/>
                <a:ext cx="1622367" cy="614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95F1F0-59B2-7443-823C-45FFEE440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1" y="2809746"/>
                <a:ext cx="1622367" cy="614720"/>
              </a:xfrm>
              <a:prstGeom prst="rect">
                <a:avLst/>
              </a:prstGeom>
              <a:blipFill>
                <a:blip r:embed="rId4"/>
                <a:stretch>
                  <a:fillRect l="-2326" t="-2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A0943C-B6A7-A949-9EF5-AC59C444F32A}"/>
                  </a:ext>
                </a:extLst>
              </p:cNvPr>
              <p:cNvSpPr txBox="1"/>
              <p:nvPr/>
            </p:nvSpPr>
            <p:spPr>
              <a:xfrm>
                <a:off x="384441" y="4130177"/>
                <a:ext cx="3492944" cy="90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A0943C-B6A7-A949-9EF5-AC59C444F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1" y="4130177"/>
                <a:ext cx="3492944" cy="904543"/>
              </a:xfrm>
              <a:prstGeom prst="rect">
                <a:avLst/>
              </a:prstGeom>
              <a:blipFill>
                <a:blip r:embed="rId5"/>
                <a:stretch>
                  <a:fillRect l="-4710" t="-109722" b="-1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837FB4-BF37-D44E-B613-597DE500E46E}"/>
              </a:ext>
            </a:extLst>
          </p:cNvPr>
          <p:cNvCxnSpPr>
            <a:cxnSpLocks/>
          </p:cNvCxnSpPr>
          <p:nvPr/>
        </p:nvCxnSpPr>
        <p:spPr>
          <a:xfrm>
            <a:off x="4312629" y="4582448"/>
            <a:ext cx="8957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0AD3D6-F78F-9D41-8465-154015F14A7C}"/>
              </a:ext>
            </a:extLst>
          </p:cNvPr>
          <p:cNvSpPr txBox="1"/>
          <p:nvPr/>
        </p:nvSpPr>
        <p:spPr>
          <a:xfrm>
            <a:off x="4268985" y="4072924"/>
            <a:ext cx="98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mbria" panose="02040503050406030204" pitchFamily="18" charset="0"/>
              </a:rPr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D14CF4-E093-D340-ABDF-4AE96C3DC9D2}"/>
                  </a:ext>
                </a:extLst>
              </p:cNvPr>
              <p:cNvSpPr txBox="1"/>
              <p:nvPr/>
            </p:nvSpPr>
            <p:spPr>
              <a:xfrm>
                <a:off x="5962127" y="3796697"/>
                <a:ext cx="2409057" cy="1524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  <a:p>
                <a:pPr algn="l"/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D14CF4-E093-D340-ABDF-4AE96C3DC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127" y="3796697"/>
                <a:ext cx="2409057" cy="1524841"/>
              </a:xfrm>
              <a:prstGeom prst="rect">
                <a:avLst/>
              </a:prstGeom>
              <a:blipFill>
                <a:blip r:embed="rId6"/>
                <a:stretch>
                  <a:fillRect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F1F7E0B-334E-CC4A-9A55-A469B50549CA}"/>
              </a:ext>
            </a:extLst>
          </p:cNvPr>
          <p:cNvSpPr/>
          <p:nvPr/>
        </p:nvSpPr>
        <p:spPr>
          <a:xfrm>
            <a:off x="5902884" y="3695939"/>
            <a:ext cx="2701826" cy="174810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0709C-5096-0042-AAAD-976CF92D2019}"/>
              </a:ext>
            </a:extLst>
          </p:cNvPr>
          <p:cNvSpPr txBox="1"/>
          <p:nvPr/>
        </p:nvSpPr>
        <p:spPr>
          <a:xfrm>
            <a:off x="3877385" y="1514287"/>
            <a:ext cx="38422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Refs: Slack, G. A. &amp; </a:t>
            </a:r>
            <a:r>
              <a:rPr lang="en-US" sz="1200" dirty="0" err="1"/>
              <a:t>Galginaitis</a:t>
            </a:r>
            <a:r>
              <a:rPr lang="en-US" sz="1200" dirty="0"/>
              <a:t>, S. </a:t>
            </a:r>
            <a:r>
              <a:rPr lang="en-US" sz="1200" i="1" dirty="0"/>
              <a:t>Phys. Rev.</a:t>
            </a:r>
            <a:r>
              <a:rPr lang="en-US" sz="1200" dirty="0"/>
              <a:t> </a:t>
            </a:r>
            <a:r>
              <a:rPr lang="en-US" sz="1200" b="1" dirty="0"/>
              <a:t>133</a:t>
            </a:r>
            <a:r>
              <a:rPr lang="en-US" sz="1200" dirty="0"/>
              <a:t>, (1964).</a:t>
            </a:r>
          </a:p>
          <a:p>
            <a:r>
              <a:rPr lang="en-US" sz="1200" dirty="0">
                <a:latin typeface="Cambria" panose="02040503050406030204" pitchFamily="18" charset="0"/>
              </a:rPr>
              <a:t>          </a:t>
            </a:r>
            <a:r>
              <a:rPr lang="en-US" sz="1200" dirty="0" err="1"/>
              <a:t>Toberer</a:t>
            </a:r>
            <a:r>
              <a:rPr lang="en-US" sz="1200" dirty="0"/>
              <a:t>, E. S., et al. </a:t>
            </a:r>
            <a:r>
              <a:rPr lang="en-US" sz="1200" i="1" dirty="0"/>
              <a:t>J. Mater. Chem.</a:t>
            </a:r>
            <a:r>
              <a:rPr lang="en-US" sz="1200" dirty="0"/>
              <a:t> </a:t>
            </a:r>
            <a:r>
              <a:rPr lang="en-US" sz="1200" b="1" dirty="0"/>
              <a:t>21</a:t>
            </a:r>
            <a:r>
              <a:rPr lang="en-US" sz="1200" dirty="0"/>
              <a:t>, 15843 (2011).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C7449D-1345-0C47-87AA-53BCD173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5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5C7DA9-071E-2C45-8CB4-157F6DC4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284"/>
            <a:ext cx="9144000" cy="5092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50BFDD-F9E8-AF49-BB69-A61A0D453F95}"/>
              </a:ext>
            </a:extLst>
          </p:cNvPr>
          <p:cNvSpPr txBox="1"/>
          <p:nvPr/>
        </p:nvSpPr>
        <p:spPr>
          <a:xfrm>
            <a:off x="223695" y="317020"/>
            <a:ext cx="643836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Phonon scattering vs. Elastic (lattice) softening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F9B44-7534-424B-9B7A-27ACF222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7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24728-FC7C-FD4D-A7B1-3D876ECDE5B9}"/>
              </a:ext>
            </a:extLst>
          </p:cNvPr>
          <p:cNvSpPr txBox="1"/>
          <p:nvPr/>
        </p:nvSpPr>
        <p:spPr>
          <a:xfrm>
            <a:off x="567003" y="523572"/>
            <a:ext cx="800999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Wavelength, coherence length, mean free path, and relaxation time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Example Callaway model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Explore how different scattering mechanisms influence thermal conductivity versus temperature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600" dirty="0"/>
              <a:t>Point defects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600" dirty="0"/>
              <a:t>Interfaces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Explore low and high temperature limits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600" dirty="0"/>
              <a:t>Lattice softening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Mean free path accumulation</a:t>
            </a:r>
          </a:p>
          <a:p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7EE3F8-15E3-5C49-A650-FC6081C4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7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3289E9-12B5-5D40-B685-DDBEB1AB2C1A}"/>
              </a:ext>
            </a:extLst>
          </p:cNvPr>
          <p:cNvSpPr txBox="1"/>
          <p:nvPr/>
        </p:nvSpPr>
        <p:spPr>
          <a:xfrm>
            <a:off x="223695" y="317020"/>
            <a:ext cx="643836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When is softening expected to be important?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34B5F-094D-1143-B3AB-8849E1FB2A64}"/>
              </a:ext>
            </a:extLst>
          </p:cNvPr>
          <p:cNvSpPr txBox="1"/>
          <p:nvPr/>
        </p:nvSpPr>
        <p:spPr>
          <a:xfrm>
            <a:off x="223695" y="953367"/>
            <a:ext cx="2724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Anharmonic materials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High temperatures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FB58BDA-A6FE-1F4F-ACDA-ECBB272C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47" y="2214294"/>
            <a:ext cx="6923314" cy="4562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5A580-3008-334F-A513-676EC86BC499}"/>
              </a:ext>
            </a:extLst>
          </p:cNvPr>
          <p:cNvSpPr txBox="1"/>
          <p:nvPr/>
        </p:nvSpPr>
        <p:spPr>
          <a:xfrm>
            <a:off x="2742410" y="1840649"/>
            <a:ext cx="457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mbria" panose="02040503050406030204" pitchFamily="18" charset="0"/>
              </a:rPr>
              <a:t>800 K, phonon-phonon scattering dominates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F2BB2-A921-A64D-B8E4-A4427E2D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4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D5EE38-2053-884B-8D5A-6F97AA4C62F0}"/>
              </a:ext>
            </a:extLst>
          </p:cNvPr>
          <p:cNvSpPr txBox="1"/>
          <p:nvPr/>
        </p:nvSpPr>
        <p:spPr>
          <a:xfrm>
            <a:off x="223695" y="317020"/>
            <a:ext cx="2774686" cy="469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Accumulation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C8A78A-5E3C-2D4C-9683-B5F8E1C74811}"/>
                  </a:ext>
                </a:extLst>
              </p:cNvPr>
              <p:cNvSpPr txBox="1"/>
              <p:nvPr/>
            </p:nvSpPr>
            <p:spPr>
              <a:xfrm>
                <a:off x="2493223" y="806944"/>
                <a:ext cx="3360728" cy="814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C8A78A-5E3C-2D4C-9683-B5F8E1C74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223" y="806944"/>
                <a:ext cx="3360728" cy="814390"/>
              </a:xfrm>
              <a:prstGeom prst="rect">
                <a:avLst/>
              </a:prstGeom>
              <a:blipFill>
                <a:blip r:embed="rId2"/>
                <a:stretch>
                  <a:fillRect l="-3759" t="-106154" b="-1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F45D5D-81F1-144E-9E26-509234F94414}"/>
                  </a:ext>
                </a:extLst>
              </p:cNvPr>
              <p:cNvSpPr txBox="1"/>
              <p:nvPr/>
            </p:nvSpPr>
            <p:spPr>
              <a:xfrm>
                <a:off x="814389" y="1618349"/>
                <a:ext cx="74603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latin typeface="Cambria" panose="02040503050406030204" pitchFamily="18" charset="0"/>
                  </a:rPr>
                  <a:t>If I know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1600" dirty="0">
                    <a:latin typeface="Cambria" panose="02040503050406030204" pitchFamily="18" charset="0"/>
                  </a:rPr>
                  <a:t>, then I can rewrite the integral over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600" dirty="0">
                    <a:latin typeface="Cambria" panose="02040503050406030204" pitchFamily="18" charset="0"/>
                  </a:rPr>
                  <a:t> to one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1600" dirty="0">
                    <a:latin typeface="Cambria" panose="02040503050406030204" pitchFamily="18" charset="0"/>
                  </a:rPr>
                  <a:t>. </a:t>
                </a:r>
              </a:p>
              <a:p>
                <a:pPr algn="l"/>
                <a:r>
                  <a:rPr lang="en-US" sz="1600" dirty="0">
                    <a:latin typeface="Cambria" panose="02040503050406030204" pitchFamily="18" charset="0"/>
                  </a:rPr>
                  <a:t>Note,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>
                    <a:latin typeface="Cambria" panose="02040503050406030204" pitchFamily="18" charset="0"/>
                  </a:rPr>
                  <a:t>usually decreases with increasing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600" dirty="0">
                    <a:latin typeface="Cambria" panose="02040503050406030204" pitchFamily="18" charset="0"/>
                  </a:rPr>
                  <a:t>. </a:t>
                </a:r>
              </a:p>
              <a:p>
                <a:pPr algn="l"/>
                <a:r>
                  <a:rPr lang="en-US" sz="1600" dirty="0">
                    <a:latin typeface="Cambria" panose="02040503050406030204" pitchFamily="18" charset="0"/>
                  </a:rPr>
                  <a:t>So we label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F45D5D-81F1-144E-9E26-509234F94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9" y="1618349"/>
                <a:ext cx="7460343" cy="830997"/>
              </a:xfrm>
              <a:prstGeom prst="rect">
                <a:avLst/>
              </a:prstGeom>
              <a:blipFill>
                <a:blip r:embed="rId3"/>
                <a:stretch>
                  <a:fillRect l="-340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F868D7-6852-3648-99B3-B5646778B822}"/>
                  </a:ext>
                </a:extLst>
              </p:cNvPr>
              <p:cNvSpPr txBox="1"/>
              <p:nvPr/>
            </p:nvSpPr>
            <p:spPr>
              <a:xfrm>
                <a:off x="2493223" y="2688570"/>
                <a:ext cx="3119765" cy="870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sub>
                              </m:s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num>
                                        <m:den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F868D7-6852-3648-99B3-B5646778B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223" y="2688570"/>
                <a:ext cx="3119765" cy="870944"/>
              </a:xfrm>
              <a:prstGeom prst="rect">
                <a:avLst/>
              </a:prstGeom>
              <a:blipFill>
                <a:blip r:embed="rId4"/>
                <a:stretch>
                  <a:fillRect l="-4049" t="-97101" b="-1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3873DF1-A5F1-C34D-B9C0-B345C995D0F5}"/>
              </a:ext>
            </a:extLst>
          </p:cNvPr>
          <p:cNvSpPr txBox="1"/>
          <p:nvPr/>
        </p:nvSpPr>
        <p:spPr>
          <a:xfrm>
            <a:off x="749146" y="6368956"/>
            <a:ext cx="7460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Yang, F. &amp; Dames, C. Mean free path spectra as a tool to understand thermal conductivity in bulk and nanostructures. </a:t>
            </a:r>
            <a:r>
              <a:rPr lang="en-US" sz="1400" i="1" dirty="0"/>
              <a:t>Phys. Rev. B - </a:t>
            </a:r>
            <a:r>
              <a:rPr lang="en-US" sz="1400" i="1" dirty="0" err="1"/>
              <a:t>Condens</a:t>
            </a:r>
            <a:r>
              <a:rPr lang="en-US" sz="1400" i="1" dirty="0"/>
              <a:t>. Matter Mater. Phys.</a:t>
            </a:r>
            <a:r>
              <a:rPr lang="en-US" sz="1400" dirty="0"/>
              <a:t> </a:t>
            </a:r>
            <a:r>
              <a:rPr lang="en-US" sz="1400" b="1" dirty="0"/>
              <a:t>87</a:t>
            </a:r>
            <a:r>
              <a:rPr lang="en-US" sz="1400" dirty="0"/>
              <a:t>, 1–12 (2013).</a:t>
            </a:r>
          </a:p>
          <a:p>
            <a:pPr algn="l"/>
            <a:endParaRPr lang="en-US" sz="14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4A2F5A-4AB2-134A-BCA5-B7C929DD74B6}"/>
                  </a:ext>
                </a:extLst>
              </p:cNvPr>
              <p:cNvSpPr txBox="1"/>
              <p:nvPr/>
            </p:nvSpPr>
            <p:spPr>
              <a:xfrm>
                <a:off x="814389" y="3631955"/>
                <a:ext cx="67926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latin typeface="Cambria" panose="02040503050406030204" pitchFamily="18" charset="0"/>
                  </a:rPr>
                  <a:t>Flip the limits, which spits out a negative sign, and package up the integrand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4A2F5A-4AB2-134A-BCA5-B7C929DD7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9" y="3631955"/>
                <a:ext cx="6792686" cy="584775"/>
              </a:xfrm>
              <a:prstGeom prst="rect">
                <a:avLst/>
              </a:prstGeom>
              <a:blipFill>
                <a:blip r:embed="rId5"/>
                <a:stretch>
                  <a:fillRect l="-373" t="-2128" r="-187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511CD3-6750-EC44-91E6-8E17AAEB16F2}"/>
                  </a:ext>
                </a:extLst>
              </p:cNvPr>
              <p:cNvSpPr txBox="1"/>
              <p:nvPr/>
            </p:nvSpPr>
            <p:spPr>
              <a:xfrm>
                <a:off x="2558741" y="4253752"/>
                <a:ext cx="1651991" cy="871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511CD3-6750-EC44-91E6-8E17AAEB1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741" y="4253752"/>
                <a:ext cx="1651991" cy="871329"/>
              </a:xfrm>
              <a:prstGeom prst="rect">
                <a:avLst/>
              </a:prstGeom>
              <a:blipFill>
                <a:blip r:embed="rId6"/>
                <a:stretch>
                  <a:fillRect l="-12879" t="-95714" b="-14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8C8B2-76E8-7B4C-8061-9DAC01F77B0E}"/>
                  </a:ext>
                </a:extLst>
              </p:cNvPr>
              <p:cNvSpPr txBox="1"/>
              <p:nvPr/>
            </p:nvSpPr>
            <p:spPr>
              <a:xfrm>
                <a:off x="4818743" y="4369649"/>
                <a:ext cx="2488245" cy="639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8C8B2-76E8-7B4C-8061-9DAC01F77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743" y="4369649"/>
                <a:ext cx="2488245" cy="639534"/>
              </a:xfrm>
              <a:prstGeom prst="rect">
                <a:avLst/>
              </a:prstGeom>
              <a:blipFill>
                <a:blip r:embed="rId7"/>
                <a:stretch>
                  <a:fillRect l="-1015" t="-131373" r="-508" b="-1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79AD5DA-5C1B-EB4B-8CDB-E6501E3B650A}"/>
              </a:ext>
            </a:extLst>
          </p:cNvPr>
          <p:cNvSpPr txBox="1"/>
          <p:nvPr/>
        </p:nvSpPr>
        <p:spPr>
          <a:xfrm>
            <a:off x="814389" y="5123566"/>
            <a:ext cx="4714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mbria" panose="02040503050406030204" pitchFamily="18" charset="0"/>
              </a:rPr>
              <a:t>Now define the “Normalized accumulation function”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DD3BA1-B599-B54C-87C6-2E5F4C59449B}"/>
                  </a:ext>
                </a:extLst>
              </p:cNvPr>
              <p:cNvSpPr txBox="1"/>
              <p:nvPr/>
            </p:nvSpPr>
            <p:spPr>
              <a:xfrm>
                <a:off x="2692227" y="5422098"/>
                <a:ext cx="2351734" cy="968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DD3BA1-B599-B54C-87C6-2E5F4C594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227" y="5422098"/>
                <a:ext cx="2351734" cy="968727"/>
              </a:xfrm>
              <a:prstGeom prst="rect">
                <a:avLst/>
              </a:prstGeom>
              <a:blipFill>
                <a:blip r:embed="rId8"/>
                <a:stretch>
                  <a:fillRect t="-100000" b="-1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B268D1-77FA-BE4C-A3DB-0152DB84DC2E}"/>
                  </a:ext>
                </a:extLst>
              </p:cNvPr>
              <p:cNvSpPr txBox="1"/>
              <p:nvPr/>
            </p:nvSpPr>
            <p:spPr>
              <a:xfrm>
                <a:off x="5584252" y="5746742"/>
                <a:ext cx="2690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Cambria" panose="02040503050406030204" pitchFamily="18" charset="0"/>
                  </a:rPr>
                  <a:t>plot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1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B268D1-77FA-BE4C-A3DB-0152DB84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52" y="5746742"/>
                <a:ext cx="2690480" cy="338554"/>
              </a:xfrm>
              <a:prstGeom prst="rect">
                <a:avLst/>
              </a:prstGeom>
              <a:blipFill>
                <a:blip r:embed="rId9"/>
                <a:stretch>
                  <a:fillRect l="-93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EF3C4EB-D056-1140-B66A-B0E30C35070F}"/>
              </a:ext>
            </a:extLst>
          </p:cNvPr>
          <p:cNvSpPr txBox="1"/>
          <p:nvPr/>
        </p:nvSpPr>
        <p:spPr>
          <a:xfrm>
            <a:off x="8079221" y="46892"/>
            <a:ext cx="1034322" cy="369332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 board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28ADDF2-4447-2946-BAAE-AB759504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84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85203-961A-6C45-A8B0-BB176CE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61699F-1926-0F4F-B72D-ED8F56A092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18465" cy="615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15875" algn="l"/>
            <a:r>
              <a:rPr lang="en-US" sz="3400" dirty="0">
                <a:solidFill>
                  <a:schemeClr val="bg1"/>
                </a:solidFill>
                <a:latin typeface="Helvetica Light" panose="020B0403020202020204" pitchFamily="34" charset="0"/>
                <a:ea typeface="Times New Roman" charset="0"/>
                <a:cs typeface="Arial" panose="020B0604020202020204" pitchFamily="34" charset="0"/>
              </a:rPr>
              <a:t>Intrinsic phonon mean free path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FDC1E-BC78-A04C-8F7C-B3AD60BBE2FC}"/>
              </a:ext>
            </a:extLst>
          </p:cNvPr>
          <p:cNvSpPr txBox="1"/>
          <p:nvPr/>
        </p:nvSpPr>
        <p:spPr>
          <a:xfrm>
            <a:off x="402483" y="6260269"/>
            <a:ext cx="871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Liu, Z., Mao, J., Liu, T.-H., Chen, G. &amp; Ren, Z. </a:t>
            </a:r>
            <a:r>
              <a:rPr lang="en-US" sz="1600" i="1" dirty="0">
                <a:latin typeface="Helvetica" pitchFamily="2" charset="0"/>
              </a:rPr>
              <a:t>MRS Bull.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b="1" dirty="0">
                <a:latin typeface="Helvetica" pitchFamily="2" charset="0"/>
              </a:rPr>
              <a:t>43,</a:t>
            </a:r>
            <a:r>
              <a:rPr lang="en-US" sz="1600" dirty="0">
                <a:latin typeface="Helvetica" pitchFamily="2" charset="0"/>
              </a:rPr>
              <a:t> 181–186 (2018).</a:t>
            </a:r>
          </a:p>
          <a:p>
            <a:endParaRPr lang="en-US" sz="1600" dirty="0"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7CAE9B-A975-C142-91A2-C4D6AEDE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2" y="1005452"/>
            <a:ext cx="5720810" cy="44992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CC2D08-47BC-4B44-9163-62E0E2DED07C}"/>
              </a:ext>
            </a:extLst>
          </p:cNvPr>
          <p:cNvCxnSpPr/>
          <p:nvPr/>
        </p:nvCxnSpPr>
        <p:spPr>
          <a:xfrm>
            <a:off x="2625455" y="2103680"/>
            <a:ext cx="0" cy="2622430"/>
          </a:xfrm>
          <a:prstGeom prst="line">
            <a:avLst/>
          </a:prstGeom>
          <a:ln w="31750">
            <a:solidFill>
              <a:srgbClr val="502D8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D4D071-DC8B-534E-B7D9-FE395282E34F}"/>
              </a:ext>
            </a:extLst>
          </p:cNvPr>
          <p:cNvCxnSpPr/>
          <p:nvPr/>
        </p:nvCxnSpPr>
        <p:spPr>
          <a:xfrm>
            <a:off x="4859204" y="2103680"/>
            <a:ext cx="0" cy="2622430"/>
          </a:xfrm>
          <a:prstGeom prst="line">
            <a:avLst/>
          </a:prstGeom>
          <a:ln w="31750">
            <a:solidFill>
              <a:srgbClr val="502D8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E9D26F-06CF-6E42-A42C-A6AE8A2942B5}"/>
              </a:ext>
            </a:extLst>
          </p:cNvPr>
          <p:cNvCxnSpPr>
            <a:cxnSpLocks/>
          </p:cNvCxnSpPr>
          <p:nvPr/>
        </p:nvCxnSpPr>
        <p:spPr>
          <a:xfrm>
            <a:off x="1044849" y="2103680"/>
            <a:ext cx="4524610" cy="0"/>
          </a:xfrm>
          <a:prstGeom prst="line">
            <a:avLst/>
          </a:prstGeom>
          <a:ln w="31750">
            <a:solidFill>
              <a:srgbClr val="502D8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A08B73D-A0DC-0B4D-BE31-BB4E6578145C}"/>
              </a:ext>
            </a:extLst>
          </p:cNvPr>
          <p:cNvSpPr txBox="1"/>
          <p:nvPr/>
        </p:nvSpPr>
        <p:spPr>
          <a:xfrm>
            <a:off x="1470421" y="3943299"/>
            <a:ext cx="896399" cy="646331"/>
          </a:xfrm>
          <a:prstGeom prst="rect">
            <a:avLst/>
          </a:prstGeom>
          <a:solidFill>
            <a:schemeClr val="bg1"/>
          </a:solidFill>
          <a:ln>
            <a:solidFill>
              <a:srgbClr val="502D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" pitchFamily="2" charset="0"/>
              </a:rPr>
              <a:t>PbTe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~ 5 nm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EEDED8-F9BB-F841-954B-AB8614707A53}"/>
              </a:ext>
            </a:extLst>
          </p:cNvPr>
          <p:cNvSpPr txBox="1"/>
          <p:nvPr/>
        </p:nvSpPr>
        <p:spPr>
          <a:xfrm>
            <a:off x="5057139" y="3943299"/>
            <a:ext cx="1281120" cy="646331"/>
          </a:xfrm>
          <a:prstGeom prst="rect">
            <a:avLst/>
          </a:prstGeom>
          <a:solidFill>
            <a:schemeClr val="bg1"/>
          </a:solidFill>
          <a:ln>
            <a:solidFill>
              <a:srgbClr val="502D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Si</a:t>
            </a:r>
          </a:p>
          <a:p>
            <a:r>
              <a:rPr lang="en-US" dirty="0">
                <a:latin typeface="Helvetica" pitchFamily="2" charset="0"/>
              </a:rPr>
              <a:t>~ 1000 nm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56625B-C53C-954F-B791-7D42C84BBA5C}"/>
              </a:ext>
            </a:extLst>
          </p:cNvPr>
          <p:cNvSpPr txBox="1"/>
          <p:nvPr/>
        </p:nvSpPr>
        <p:spPr>
          <a:xfrm>
            <a:off x="223695" y="317020"/>
            <a:ext cx="2774686" cy="469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Accumulation plots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9289C-ADE8-A44D-878E-CEE97583EBF0}"/>
              </a:ext>
            </a:extLst>
          </p:cNvPr>
          <p:cNvSpPr txBox="1"/>
          <p:nvPr/>
        </p:nvSpPr>
        <p:spPr>
          <a:xfrm>
            <a:off x="5828094" y="1222997"/>
            <a:ext cx="308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ambria" panose="02040503050406030204" pitchFamily="18" charset="0"/>
              </a:rPr>
              <a:t>75% of the heat is carried by phonons with a mean free path less than 1000 nm in Si, and less than 5 nm in </a:t>
            </a:r>
            <a:r>
              <a:rPr lang="en-US" dirty="0" err="1">
                <a:latin typeface="Cambria" panose="02040503050406030204" pitchFamily="18" charset="0"/>
              </a:rPr>
              <a:t>PbTe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D873A-9CC8-AE4C-8C22-DD581FC7D92F}"/>
              </a:ext>
            </a:extLst>
          </p:cNvPr>
          <p:cNvSpPr txBox="1"/>
          <p:nvPr/>
        </p:nvSpPr>
        <p:spPr>
          <a:xfrm>
            <a:off x="3307154" y="365307"/>
            <a:ext cx="103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mbria" panose="020405030504060302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912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BCB612-D55B-9049-9D60-A77190163434}"/>
              </a:ext>
            </a:extLst>
          </p:cNvPr>
          <p:cNvSpPr txBox="1"/>
          <p:nvPr/>
        </p:nvSpPr>
        <p:spPr>
          <a:xfrm>
            <a:off x="360329" y="390592"/>
            <a:ext cx="350980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Review wave packet basics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5A7F95AF-E62F-FF41-8E16-7DD0CF303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0" y="1196178"/>
            <a:ext cx="8240160" cy="48659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9ACF70-C6A6-DA40-885A-6220A5E6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726992-818E-AA4A-9C04-61D69F16719D}"/>
              </a:ext>
            </a:extLst>
          </p:cNvPr>
          <p:cNvSpPr txBox="1"/>
          <p:nvPr/>
        </p:nvSpPr>
        <p:spPr>
          <a:xfrm>
            <a:off x="360329" y="390592"/>
            <a:ext cx="350980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Review wave-packet basics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BBABE57F-7CB2-8248-9BF0-00C8EAC4B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2" t="41764" r="1536" b="22086"/>
          <a:stretch/>
        </p:blipFill>
        <p:spPr>
          <a:xfrm>
            <a:off x="1884782" y="1365180"/>
            <a:ext cx="5374434" cy="1759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E68D3C-7CBB-DB4C-846F-18A7DE04495E}"/>
                  </a:ext>
                </a:extLst>
              </p:cNvPr>
              <p:cNvSpPr txBox="1"/>
              <p:nvPr/>
            </p:nvSpPr>
            <p:spPr>
              <a:xfrm>
                <a:off x="1212979" y="3956179"/>
                <a:ext cx="67180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latin typeface="Cambria" panose="02040503050406030204" pitchFamily="18" charset="0"/>
                  </a:rPr>
                  <a:t>Relaxation time,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(scalar): The time between scattering events of a phonon wave-packet. </a:t>
                </a:r>
              </a:p>
              <a:p>
                <a:pPr algn="l"/>
                <a:endParaRPr lang="en-US" b="1" i="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E68D3C-7CBB-DB4C-846F-18A7DE044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79" y="3956179"/>
                <a:ext cx="6718041" cy="923330"/>
              </a:xfrm>
              <a:prstGeom prst="rect">
                <a:avLst/>
              </a:prstGeom>
              <a:blipFill>
                <a:blip r:embed="rId3"/>
                <a:stretch>
                  <a:fillRect l="-947" t="-4167" r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947BE-CFB5-9449-BBC0-D94D1E6B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5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0E71700C-EAA1-EE4C-A4FE-1AAC6E907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93" t="45096" r="38540" b="23584"/>
          <a:stretch/>
        </p:blipFill>
        <p:spPr>
          <a:xfrm>
            <a:off x="3543300" y="2038350"/>
            <a:ext cx="2057400" cy="152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48C342-340A-5243-8C16-DABBF517ED53}"/>
              </a:ext>
            </a:extLst>
          </p:cNvPr>
          <p:cNvSpPr/>
          <p:nvPr/>
        </p:nvSpPr>
        <p:spPr>
          <a:xfrm>
            <a:off x="3520440" y="3191256"/>
            <a:ext cx="841248" cy="237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FA146-7DA9-2C43-B648-17A1C9B1E6E9}"/>
              </a:ext>
            </a:extLst>
          </p:cNvPr>
          <p:cNvSpPr txBox="1"/>
          <p:nvPr/>
        </p:nvSpPr>
        <p:spPr>
          <a:xfrm>
            <a:off x="360329" y="390592"/>
            <a:ext cx="350980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Review wave-packet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1E7F10-8472-304C-B294-E7B8DC9BC768}"/>
                  </a:ext>
                </a:extLst>
              </p:cNvPr>
              <p:cNvSpPr txBox="1"/>
              <p:nvPr/>
            </p:nvSpPr>
            <p:spPr>
              <a:xfrm>
                <a:off x="967996" y="3909221"/>
                <a:ext cx="7208007" cy="949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latin typeface="Cambria" panose="02040503050406030204" pitchFamily="18" charset="0"/>
                  </a:rPr>
                  <a:t>Group 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sub>
                    </m:sSub>
                  </m:oMath>
                </a14:m>
                <a:r>
                  <a:rPr lang="en-US" b="1" dirty="0">
                    <a:latin typeface="Cambria" panose="02040503050406030204" pitchFamily="18" charset="0"/>
                  </a:rPr>
                  <a:t> </a:t>
                </a:r>
                <a:r>
                  <a:rPr lang="en-US" dirty="0">
                    <a:latin typeface="Cambria" panose="02040503050406030204" pitchFamily="18" charset="0"/>
                  </a:rPr>
                  <a:t>(vector)</a:t>
                </a:r>
                <a:r>
                  <a:rPr lang="en-US" b="1" dirty="0">
                    <a:latin typeface="Cambria" panose="02040503050406030204" pitchFamily="18" charset="0"/>
                  </a:rPr>
                  <a:t>: </a:t>
                </a:r>
                <a:r>
                  <a:rPr lang="en-US" dirty="0">
                    <a:latin typeface="Cambria" panose="02040503050406030204" pitchFamily="18" charset="0"/>
                  </a:rPr>
                  <a:t>The speed and direction the wave-packet travels.</a:t>
                </a:r>
              </a:p>
              <a:p>
                <a:pPr algn="l"/>
                <a:endParaRPr lang="en-US" b="1" i="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1E7F10-8472-304C-B294-E7B8DC9BC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96" y="3909221"/>
                <a:ext cx="7208007" cy="949684"/>
              </a:xfrm>
              <a:prstGeom prst="rect">
                <a:avLst/>
              </a:prstGeom>
              <a:blipFill>
                <a:blip r:embed="rId3"/>
                <a:stretch>
                  <a:fillRect l="-527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BCAD9-FFC4-4A4F-BFFE-3B5984BA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1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726992-818E-AA4A-9C04-61D69F16719D}"/>
              </a:ext>
            </a:extLst>
          </p:cNvPr>
          <p:cNvSpPr txBox="1"/>
          <p:nvPr/>
        </p:nvSpPr>
        <p:spPr>
          <a:xfrm>
            <a:off x="360329" y="390592"/>
            <a:ext cx="350980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Review wave-packet basics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BBABE57F-7CB2-8248-9BF0-00C8EAC4B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2" t="41764" r="1536" b="9914"/>
          <a:stretch/>
        </p:blipFill>
        <p:spPr>
          <a:xfrm>
            <a:off x="1731929" y="1228561"/>
            <a:ext cx="5374434" cy="2351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E68D3C-7CBB-DB4C-846F-18A7DE04495E}"/>
                  </a:ext>
                </a:extLst>
              </p:cNvPr>
              <p:cNvSpPr txBox="1"/>
              <p:nvPr/>
            </p:nvSpPr>
            <p:spPr>
              <a:xfrm>
                <a:off x="1212979" y="3956179"/>
                <a:ext cx="6718041" cy="2334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latin typeface="Cambria" panose="02040503050406030204" pitchFamily="18" charset="0"/>
                  </a:rPr>
                  <a:t>Mean free path,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b="1" dirty="0">
                    <a:latin typeface="Cambria" panose="02040503050406030204" pitchFamily="18" charset="0"/>
                  </a:rPr>
                  <a:t> </a:t>
                </a:r>
                <a:r>
                  <a:rPr lang="en-US" dirty="0">
                    <a:latin typeface="Cambria" panose="02040503050406030204" pitchFamily="18" charset="0"/>
                  </a:rPr>
                  <a:t>(vector):</a:t>
                </a:r>
                <a:r>
                  <a:rPr lang="en-US" b="1" dirty="0">
                    <a:latin typeface="Cambria" panose="02040503050406030204" pitchFamily="18" charset="0"/>
                  </a:rPr>
                  <a:t> </a:t>
                </a:r>
                <a:r>
                  <a:rPr lang="en-US" dirty="0">
                    <a:latin typeface="Cambria" panose="02040503050406030204" pitchFamily="18" charset="0"/>
                  </a:rPr>
                  <a:t>The distance a phonon wave-packet travels before scattering. </a:t>
                </a:r>
              </a:p>
              <a:p>
                <a:pPr algn="l"/>
                <a:endParaRPr lang="en-US" b="1" i="0" dirty="0">
                  <a:latin typeface="Cambria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determines how closely defects must be space for them to significantly reduce thermal conductivity.  For example, defects that are spaced significantly farther apart than the phonon wave-packets phonon-phonon scattering mean free path, will not significantly reduce the heat carried by the wave-packet.</a:t>
                </a:r>
                <a:endParaRPr lang="en-US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E68D3C-7CBB-DB4C-846F-18A7DE044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79" y="3956179"/>
                <a:ext cx="6718041" cy="2334678"/>
              </a:xfrm>
              <a:prstGeom prst="rect">
                <a:avLst/>
              </a:prstGeom>
              <a:blipFill>
                <a:blip r:embed="rId3"/>
                <a:stretch>
                  <a:fillRect l="-947" t="-2186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D9B6B29-D3B4-2B46-B9E4-AB939EF9656B}"/>
              </a:ext>
            </a:extLst>
          </p:cNvPr>
          <p:cNvSpPr/>
          <p:nvPr/>
        </p:nvSpPr>
        <p:spPr>
          <a:xfrm>
            <a:off x="4907280" y="1380961"/>
            <a:ext cx="1211580" cy="44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51CA9-D095-0C45-BA4C-28F41EE4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0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55956EEA-5C47-F644-B7D1-26FE5E442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50" b="67824"/>
          <a:stretch/>
        </p:blipFill>
        <p:spPr>
          <a:xfrm>
            <a:off x="1101013" y="1140194"/>
            <a:ext cx="2533876" cy="1565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726992-818E-AA4A-9C04-61D69F16719D}"/>
              </a:ext>
            </a:extLst>
          </p:cNvPr>
          <p:cNvSpPr txBox="1"/>
          <p:nvPr/>
        </p:nvSpPr>
        <p:spPr>
          <a:xfrm>
            <a:off x="360329" y="390592"/>
            <a:ext cx="350980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Review wave-packet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EA7184-E50D-FF4E-80AB-EFAADA2F8586}"/>
                  </a:ext>
                </a:extLst>
              </p:cNvPr>
              <p:cNvSpPr txBox="1"/>
              <p:nvPr/>
            </p:nvSpPr>
            <p:spPr>
              <a:xfrm>
                <a:off x="4111519" y="1346316"/>
                <a:ext cx="3798924" cy="390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acc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EA7184-E50D-FF4E-80AB-EFAADA2F8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519" y="1346316"/>
                <a:ext cx="3798924" cy="390107"/>
              </a:xfrm>
              <a:prstGeom prst="rect">
                <a:avLst/>
              </a:prstGeom>
              <a:blipFill>
                <a:blip r:embed="rId3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6D52D-23FF-0446-90D1-D4E7FE7B410F}"/>
                  </a:ext>
                </a:extLst>
              </p:cNvPr>
              <p:cNvSpPr txBox="1"/>
              <p:nvPr/>
            </p:nvSpPr>
            <p:spPr>
              <a:xfrm>
                <a:off x="4141815" y="1923035"/>
                <a:ext cx="2734595" cy="726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6D52D-23FF-0446-90D1-D4E7FE7B4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815" y="1923035"/>
                <a:ext cx="2734595" cy="726481"/>
              </a:xfrm>
              <a:prstGeom prst="rect">
                <a:avLst/>
              </a:prstGeom>
              <a:blipFill>
                <a:blip r:embed="rId4"/>
                <a:stretch>
                  <a:fillRect l="-926" t="-150847" r="-463" b="-2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08E0F-91B3-E444-9EDA-2193089F3046}"/>
                  </a:ext>
                </a:extLst>
              </p:cNvPr>
              <p:cNvSpPr txBox="1"/>
              <p:nvPr/>
            </p:nvSpPr>
            <p:spPr>
              <a:xfrm>
                <a:off x="2115231" y="3640074"/>
                <a:ext cx="579521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latin typeface="Cambria" panose="02040503050406030204" pitchFamily="18" charset="0"/>
                  </a:rPr>
                  <a:t>Wavelength,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>
                    <a:latin typeface="Cambria" panose="02040503050406030204" pitchFamily="18" charset="0"/>
                  </a:rPr>
                  <a:t> </a:t>
                </a:r>
                <a:r>
                  <a:rPr lang="en-US" dirty="0">
                    <a:latin typeface="Cambria" panose="02040503050406030204" pitchFamily="18" charset="0"/>
                  </a:rPr>
                  <a:t>(vector)</a:t>
                </a:r>
                <a:r>
                  <a:rPr lang="en-US" b="1" dirty="0">
                    <a:latin typeface="Cambria" panose="02040503050406030204" pitchFamily="18" charset="0"/>
                  </a:rPr>
                  <a:t>: </a:t>
                </a:r>
                <a:r>
                  <a:rPr lang="en-US" dirty="0">
                    <a:latin typeface="Cambria" panose="02040503050406030204" pitchFamily="18" charset="0"/>
                  </a:rPr>
                  <a:t>The wavelength of the wave-packet.</a:t>
                </a:r>
                <a:r>
                  <a:rPr lang="en-US" b="1" dirty="0">
                    <a:latin typeface="Cambria" panose="02040503050406030204" pitchFamily="18" charset="0"/>
                  </a:rPr>
                  <a:t> </a:t>
                </a:r>
              </a:p>
              <a:p>
                <a:pPr algn="l"/>
                <a:endParaRPr lang="en-US" b="1" dirty="0">
                  <a:latin typeface="Cambria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, influences how strongly the phonon wave-packet will interact with a defect of a given physical size. This is intuitive when one remembers the scattering rate involves the real space Fourier transform of scattering potential (Lecture 4).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08E0F-91B3-E444-9EDA-2193089F3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231" y="3640074"/>
                <a:ext cx="5795211" cy="2308324"/>
              </a:xfrm>
              <a:prstGeom prst="rect">
                <a:avLst/>
              </a:prstGeom>
              <a:blipFill>
                <a:blip r:embed="rId5"/>
                <a:stretch>
                  <a:fillRect l="-875" t="-1099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1643E3-F9F1-0C47-A17C-11B41D5F4FE8}"/>
                  </a:ext>
                </a:extLst>
              </p:cNvPr>
              <p:cNvSpPr txBox="1"/>
              <p:nvPr/>
            </p:nvSpPr>
            <p:spPr>
              <a:xfrm>
                <a:off x="7582506" y="1844005"/>
                <a:ext cx="80342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1643E3-F9F1-0C47-A17C-11B41D5F4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506" y="1844005"/>
                <a:ext cx="803425" cy="612732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D08A44-B861-C940-9467-2F3FF60D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F6DF3B94-C90D-2340-91CD-F34D76A24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51" t="14959" b="59594"/>
          <a:stretch/>
        </p:blipFill>
        <p:spPr>
          <a:xfrm>
            <a:off x="3467100" y="1627040"/>
            <a:ext cx="2500830" cy="1238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D18320-3EC2-844A-97EC-F8A044F9DACE}"/>
              </a:ext>
            </a:extLst>
          </p:cNvPr>
          <p:cNvSpPr txBox="1"/>
          <p:nvPr/>
        </p:nvSpPr>
        <p:spPr>
          <a:xfrm>
            <a:off x="360329" y="390592"/>
            <a:ext cx="350980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Review wave-packet basics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04C980-873D-0746-8462-41CF4F6D0262}"/>
              </a:ext>
            </a:extLst>
          </p:cNvPr>
          <p:cNvSpPr txBox="1"/>
          <p:nvPr/>
        </p:nvSpPr>
        <p:spPr>
          <a:xfrm>
            <a:off x="2115231" y="3640074"/>
            <a:ext cx="5795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Cambria" panose="02040503050406030204" pitchFamily="18" charset="0"/>
              </a:rPr>
              <a:t>Coherence length </a:t>
            </a:r>
            <a:r>
              <a:rPr lang="en-US" dirty="0">
                <a:latin typeface="Cambria" panose="02040503050406030204" pitchFamily="18" charset="0"/>
              </a:rPr>
              <a:t>(vector)</a:t>
            </a:r>
            <a:r>
              <a:rPr lang="en-US" b="1" dirty="0">
                <a:latin typeface="Cambria" panose="02040503050406030204" pitchFamily="18" charset="0"/>
              </a:rPr>
              <a:t>: </a:t>
            </a:r>
            <a:r>
              <a:rPr lang="en-US" dirty="0">
                <a:latin typeface="Cambria" panose="02040503050406030204" pitchFamily="18" charset="0"/>
              </a:rPr>
              <a:t>The distance over which the atomic vibrations are correlated to one another.  </a:t>
            </a:r>
          </a:p>
          <a:p>
            <a:pPr algn="l"/>
            <a:endParaRPr lang="en-US" dirty="0">
              <a:latin typeface="Cambria" panose="02040503050406030204" pitchFamily="18" charset="0"/>
            </a:endParaRPr>
          </a:p>
          <a:p>
            <a:pPr algn="l"/>
            <a:r>
              <a:rPr lang="en-US" dirty="0">
                <a:latin typeface="Cambria" panose="02040503050406030204" pitchFamily="18" charset="0"/>
              </a:rPr>
              <a:t>Ideal plane waves have an infinite coherence length. These do not exist in nature. In reality, there is a distance beyond which the vibration of atoms are uncorrelated.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D3F91-58F5-674D-AB9A-8F576368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6649C3-645D-6849-A3A0-E2DEFF095373}"/>
              </a:ext>
            </a:extLst>
          </p:cNvPr>
          <p:cNvSpPr txBox="1"/>
          <p:nvPr/>
        </p:nvSpPr>
        <p:spPr>
          <a:xfrm>
            <a:off x="207929" y="238192"/>
            <a:ext cx="253620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Callaway Modeling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5197E2-76C1-894E-882B-D4975CD23E5C}"/>
              </a:ext>
            </a:extLst>
          </p:cNvPr>
          <p:cNvSpPr txBox="1"/>
          <p:nvPr/>
        </p:nvSpPr>
        <p:spPr>
          <a:xfrm>
            <a:off x="2915478" y="145858"/>
            <a:ext cx="5648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mbria" panose="02040503050406030204" pitchFamily="18" charset="0"/>
              </a:rPr>
              <a:t>We’ve derived each part of this model in previous lectures.</a:t>
            </a:r>
          </a:p>
          <a:p>
            <a:pPr algn="l"/>
            <a:r>
              <a:rPr lang="en-US" sz="1600" dirty="0">
                <a:latin typeface="Cambria" panose="02040503050406030204" pitchFamily="18" charset="0"/>
              </a:rPr>
              <a:t>The spectral version is listed here for reference. </a:t>
            </a:r>
          </a:p>
          <a:p>
            <a:pPr algn="l"/>
            <a:r>
              <a:rPr lang="en-US" sz="1600" dirty="0">
                <a:latin typeface="Cambria" panose="02040503050406030204" pitchFamily="18" charset="0"/>
              </a:rPr>
              <a:t>A similar procedure can be performed on a mode specific basis.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AFFB60-86D6-2847-B6DB-C64A9ED4BCE6}"/>
                  </a:ext>
                </a:extLst>
              </p:cNvPr>
              <p:cNvSpPr txBox="1"/>
              <p:nvPr/>
            </p:nvSpPr>
            <p:spPr>
              <a:xfrm>
                <a:off x="544194" y="1047444"/>
                <a:ext cx="3123997" cy="814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AFFB60-86D6-2847-B6DB-C64A9ED4B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4" y="1047444"/>
                <a:ext cx="3123997" cy="814390"/>
              </a:xfrm>
              <a:prstGeom prst="rect">
                <a:avLst/>
              </a:prstGeom>
              <a:blipFill>
                <a:blip r:embed="rId2"/>
                <a:stretch>
                  <a:fillRect l="-4049" t="-104545" b="-15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484A51-853E-1E42-BD61-564499A0BDAE}"/>
                  </a:ext>
                </a:extLst>
              </p:cNvPr>
              <p:cNvSpPr txBox="1"/>
              <p:nvPr/>
            </p:nvSpPr>
            <p:spPr>
              <a:xfrm>
                <a:off x="473353" y="1963220"/>
                <a:ext cx="3579506" cy="677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B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484A51-853E-1E42-BD61-564499A0B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53" y="1963220"/>
                <a:ext cx="3579506" cy="677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067A3F-A1C1-8946-BEF5-29E2B9E39508}"/>
                  </a:ext>
                </a:extLst>
              </p:cNvPr>
              <p:cNvSpPr txBox="1"/>
              <p:nvPr/>
            </p:nvSpPr>
            <p:spPr>
              <a:xfrm>
                <a:off x="3907282" y="4217021"/>
                <a:ext cx="1413720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067A3F-A1C1-8946-BEF5-29E2B9E3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282" y="4217021"/>
                <a:ext cx="1413720" cy="559833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79BF72-D730-8E45-AD99-C24EB20E0915}"/>
                  </a:ext>
                </a:extLst>
              </p:cNvPr>
              <p:cNvSpPr txBox="1"/>
              <p:nvPr/>
            </p:nvSpPr>
            <p:spPr>
              <a:xfrm>
                <a:off x="5739873" y="3378090"/>
                <a:ext cx="2192780" cy="704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Sup>
                                    <m:sSub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Sup>
                                    <m:sSub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−1/3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79BF72-D730-8E45-AD99-C24EB20E0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873" y="3378090"/>
                <a:ext cx="2192780" cy="704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314EFF-CDB8-124A-8A1A-E2856971E7D2}"/>
                  </a:ext>
                </a:extLst>
              </p:cNvPr>
              <p:cNvSpPr txBox="1"/>
              <p:nvPr/>
            </p:nvSpPr>
            <p:spPr>
              <a:xfrm>
                <a:off x="473353" y="4304308"/>
                <a:ext cx="9549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314EFF-CDB8-124A-8A1A-E2856971E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53" y="4304308"/>
                <a:ext cx="95494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FCA03FA-5455-994B-99C8-305EB02C7A84}"/>
              </a:ext>
            </a:extLst>
          </p:cNvPr>
          <p:cNvSpPr txBox="1"/>
          <p:nvPr/>
        </p:nvSpPr>
        <p:spPr>
          <a:xfrm>
            <a:off x="365155" y="3502419"/>
            <a:ext cx="2113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latin typeface="Cambria" panose="02040503050406030204" pitchFamily="18" charset="0"/>
              </a:rPr>
              <a:t>Dispersion relation: </a:t>
            </a:r>
          </a:p>
          <a:p>
            <a:pPr algn="l"/>
            <a:r>
              <a:rPr lang="en-US" sz="1600" dirty="0">
                <a:latin typeface="Cambria" panose="02040503050406030204" pitchFamily="18" charset="0"/>
              </a:rPr>
              <a:t>1) Debye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E4EC4-18E3-4548-BEFF-47F62BDE5A2F}"/>
              </a:ext>
            </a:extLst>
          </p:cNvPr>
          <p:cNvSpPr txBox="1"/>
          <p:nvPr/>
        </p:nvSpPr>
        <p:spPr>
          <a:xfrm>
            <a:off x="365155" y="4802711"/>
            <a:ext cx="1969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mbria" panose="02040503050406030204" pitchFamily="18" charset="0"/>
              </a:rPr>
              <a:t>2) Born von Karman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94A041-1BDC-D749-9773-AC79B97A7F59}"/>
                  </a:ext>
                </a:extLst>
              </p:cNvPr>
              <p:cNvSpPr txBox="1"/>
              <p:nvPr/>
            </p:nvSpPr>
            <p:spPr>
              <a:xfrm>
                <a:off x="365155" y="5127938"/>
                <a:ext cx="2314673" cy="601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94A041-1BDC-D749-9773-AC79B97A7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5" y="5127938"/>
                <a:ext cx="2314673" cy="6013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41178-FEDC-2146-8B93-4B4E9925934F}"/>
                  </a:ext>
                </a:extLst>
              </p:cNvPr>
              <p:cNvSpPr txBox="1"/>
              <p:nvPr/>
            </p:nvSpPr>
            <p:spPr>
              <a:xfrm>
                <a:off x="1811432" y="4304308"/>
                <a:ext cx="16074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41178-FEDC-2146-8B93-4B4E99259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432" y="4304308"/>
                <a:ext cx="1607491" cy="338554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7E2229-3A48-6845-A0CB-E2F4405F6A51}"/>
                  </a:ext>
                </a:extLst>
              </p:cNvPr>
              <p:cNvSpPr txBox="1"/>
              <p:nvPr/>
            </p:nvSpPr>
            <p:spPr>
              <a:xfrm>
                <a:off x="6012206" y="1263408"/>
                <a:ext cx="2825261" cy="1601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ambria" panose="02040503050406030204" pitchFamily="18" charset="0"/>
                </a:endParaRPr>
              </a:p>
              <a:p>
                <a:pPr algn="l"/>
                <a:r>
                  <a:rPr lang="en-US" sz="1600" b="1" dirty="0">
                    <a:latin typeface="Cambria Math" panose="02040503050406030204" pitchFamily="18" charset="0"/>
                  </a:rPr>
                  <a:t>only acoustic modes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>
                    <a:latin typeface="Cambria" panose="02040503050406030204" pitchFamily="18" charset="0"/>
                  </a:rPr>
                  <a:t>: volume per primitive unit cell</a:t>
                </a:r>
              </a:p>
              <a:p>
                <a:pPr algn="l"/>
                <a:r>
                  <a:rPr lang="en-US" sz="1600" b="1" dirty="0">
                    <a:latin typeface="Cambria" panose="02040503050406030204" pitchFamily="18" charset="0"/>
                  </a:rPr>
                  <a:t>all modes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>
                    <a:latin typeface="Cambria" panose="02040503050406030204" pitchFamily="18" charset="0"/>
                  </a:rPr>
                  <a:t> volume per atom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7E2229-3A48-6845-A0CB-E2F4405F6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206" y="1263408"/>
                <a:ext cx="2825261" cy="1601657"/>
              </a:xfrm>
              <a:prstGeom prst="rect">
                <a:avLst/>
              </a:prstGeom>
              <a:blipFill>
                <a:blip r:embed="rId9"/>
                <a:stretch>
                  <a:fillRect l="-4018" r="-312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779BE4-7CD0-F34A-953C-F4A22755AD47}"/>
                  </a:ext>
                </a:extLst>
              </p:cNvPr>
              <p:cNvSpPr txBox="1"/>
              <p:nvPr/>
            </p:nvSpPr>
            <p:spPr>
              <a:xfrm>
                <a:off x="3031991" y="5154067"/>
                <a:ext cx="1812804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779BE4-7CD0-F34A-953C-F4A22755A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991" y="5154067"/>
                <a:ext cx="1812804" cy="5549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E200B5-FA5F-B24C-B920-0A2110C6F605}"/>
                  </a:ext>
                </a:extLst>
              </p:cNvPr>
              <p:cNvSpPr txBox="1"/>
              <p:nvPr/>
            </p:nvSpPr>
            <p:spPr>
              <a:xfrm>
                <a:off x="5762041" y="4233221"/>
                <a:ext cx="1306320" cy="51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E200B5-FA5F-B24C-B920-0A2110C6F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041" y="4233221"/>
                <a:ext cx="1306320" cy="514051"/>
              </a:xfrm>
              <a:prstGeom prst="rect">
                <a:avLst/>
              </a:prstGeom>
              <a:blipFill>
                <a:blip r:embed="rId1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6C2A1E-3CDC-7343-A486-79DDBD187177}"/>
                  </a:ext>
                </a:extLst>
              </p:cNvPr>
              <p:cNvSpPr txBox="1"/>
              <p:nvPr/>
            </p:nvSpPr>
            <p:spPr>
              <a:xfrm>
                <a:off x="5168301" y="5127938"/>
                <a:ext cx="2559099" cy="601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6C2A1E-3CDC-7343-A486-79DDBD187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01" y="5127938"/>
                <a:ext cx="2559099" cy="6013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7C812C-1C8C-AF4A-812D-3E6BA03CF4EC}"/>
                  </a:ext>
                </a:extLst>
              </p:cNvPr>
              <p:cNvSpPr txBox="1"/>
              <p:nvPr/>
            </p:nvSpPr>
            <p:spPr>
              <a:xfrm>
                <a:off x="8167796" y="5218780"/>
                <a:ext cx="669671" cy="421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7C812C-1C8C-AF4A-812D-3E6BA03CF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796" y="5218780"/>
                <a:ext cx="669671" cy="421719"/>
              </a:xfrm>
              <a:prstGeom prst="rect">
                <a:avLst/>
              </a:prstGeom>
              <a:blipFill>
                <a:blip r:embed="rId13"/>
                <a:stretch>
                  <a:fillRect l="-3704" r="-185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DD1514-3EF9-8642-B76F-B720A5A1E084}"/>
                  </a:ext>
                </a:extLst>
              </p:cNvPr>
              <p:cNvSpPr txBox="1"/>
              <p:nvPr/>
            </p:nvSpPr>
            <p:spPr>
              <a:xfrm>
                <a:off x="473353" y="5813478"/>
                <a:ext cx="2322302" cy="50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DD1514-3EF9-8642-B76F-B720A5A1E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53" y="5813478"/>
                <a:ext cx="2322302" cy="504177"/>
              </a:xfrm>
              <a:prstGeom prst="rect">
                <a:avLst/>
              </a:prstGeom>
              <a:blipFill>
                <a:blip r:embed="rId14"/>
                <a:stretch>
                  <a:fillRect l="-1087" t="-250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28BE07E-EA61-EB46-A21E-B56BC7902EB8}"/>
              </a:ext>
            </a:extLst>
          </p:cNvPr>
          <p:cNvSpPr/>
          <p:nvPr/>
        </p:nvSpPr>
        <p:spPr>
          <a:xfrm>
            <a:off x="5762041" y="1128679"/>
            <a:ext cx="3222933" cy="1999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943BC6-4816-C941-8D17-95C2FF626A85}"/>
              </a:ext>
            </a:extLst>
          </p:cNvPr>
          <p:cNvSpPr txBox="1"/>
          <p:nvPr/>
        </p:nvSpPr>
        <p:spPr>
          <a:xfrm>
            <a:off x="3313431" y="6482706"/>
            <a:ext cx="4906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Anderson, O. L. </a:t>
            </a:r>
            <a:r>
              <a:rPr lang="en-US" sz="1600" i="1" dirty="0"/>
              <a:t>J. Phys. Chem. Solids</a:t>
            </a:r>
            <a:r>
              <a:rPr lang="en-US" sz="1600" dirty="0"/>
              <a:t> </a:t>
            </a:r>
            <a:r>
              <a:rPr lang="en-US" sz="1600" b="1" dirty="0"/>
              <a:t>24</a:t>
            </a:r>
            <a:r>
              <a:rPr lang="en-US" sz="1600" dirty="0"/>
              <a:t>, 909–917 (1963).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93A9896-5CFC-CA49-A9E9-659FCCD7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4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22131</TotalTime>
  <Words>1287</Words>
  <Application>Microsoft Macintosh PowerPoint</Application>
  <PresentationFormat>On-screen Show (4:3)</PresentationFormat>
  <Paragraphs>198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Helvetica</vt:lpstr>
      <vt:lpstr>Helvetica Light</vt:lpstr>
      <vt:lpstr>Times</vt:lpstr>
      <vt:lpstr>Office Theme</vt:lpstr>
      <vt:lpstr>Nanoscale thermal transport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Low-T κ_L of polycrystalline materials</vt:lpstr>
      <vt:lpstr>Low-T κ_L of polycrystalline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Riley Hanus</dc:creator>
  <cp:lastModifiedBy>Riley Hanus</cp:lastModifiedBy>
  <cp:revision>306</cp:revision>
  <cp:lastPrinted>2020-05-11T21:10:19Z</cp:lastPrinted>
  <dcterms:created xsi:type="dcterms:W3CDTF">2020-01-28T21:16:44Z</dcterms:created>
  <dcterms:modified xsi:type="dcterms:W3CDTF">2020-05-29T13:30:50Z</dcterms:modified>
</cp:coreProperties>
</file>