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8"/>
  </p:notesMasterIdLst>
  <p:sldIdLst>
    <p:sldId id="259" r:id="rId2"/>
    <p:sldId id="266" r:id="rId3"/>
    <p:sldId id="310" r:id="rId4"/>
    <p:sldId id="308" r:id="rId5"/>
    <p:sldId id="309" r:id="rId6"/>
    <p:sldId id="312" r:id="rId7"/>
    <p:sldId id="311" r:id="rId8"/>
    <p:sldId id="313" r:id="rId9"/>
    <p:sldId id="314" r:id="rId10"/>
    <p:sldId id="315" r:id="rId11"/>
    <p:sldId id="316" r:id="rId12"/>
    <p:sldId id="317" r:id="rId13"/>
    <p:sldId id="320" r:id="rId14"/>
    <p:sldId id="322" r:id="rId15"/>
    <p:sldId id="319" r:id="rId16"/>
    <p:sldId id="325" r:id="rId17"/>
    <p:sldId id="326" r:id="rId18"/>
    <p:sldId id="327" r:id="rId19"/>
    <p:sldId id="328" r:id="rId20"/>
    <p:sldId id="331" r:id="rId21"/>
    <p:sldId id="323" r:id="rId22"/>
    <p:sldId id="333" r:id="rId23"/>
    <p:sldId id="324" r:id="rId24"/>
    <p:sldId id="332" r:id="rId25"/>
    <p:sldId id="296" r:id="rId26"/>
    <p:sldId id="289" r:id="rId27"/>
    <p:sldId id="290" r:id="rId28"/>
    <p:sldId id="291" r:id="rId29"/>
    <p:sldId id="292" r:id="rId30"/>
    <p:sldId id="334" r:id="rId31"/>
    <p:sldId id="335" r:id="rId32"/>
    <p:sldId id="336" r:id="rId33"/>
    <p:sldId id="337" r:id="rId34"/>
    <p:sldId id="321" r:id="rId35"/>
    <p:sldId id="329" r:id="rId36"/>
    <p:sldId id="330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18"/>
    <p:restoredTop sz="86259"/>
  </p:normalViewPr>
  <p:slideViewPr>
    <p:cSldViewPr snapToGrid="0" snapToObjects="1" showGuides="1">
      <p:cViewPr varScale="1">
        <p:scale>
          <a:sx n="81" d="100"/>
          <a:sy n="81" d="100"/>
        </p:scale>
        <p:origin x="15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80CE82-F5B6-F04A-9FCD-70626207BB56}" type="datetimeFigureOut">
              <a:rPr lang="en-US" smtClean="0"/>
              <a:t>5/29/20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C3D3FE-5BE7-A84F-90AB-A4D9AF66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97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C3D3FE-5BE7-A84F-90AB-A4D9AF66A3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571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C3D3FE-5BE7-A84F-90AB-A4D9AF66A3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64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C3D3FE-5BE7-A84F-90AB-A4D9AF66A3B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361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C3D3FE-5BE7-A84F-90AB-A4D9AF66A3B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892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C3D3FE-5BE7-A84F-90AB-A4D9AF66A3B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77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C3D3FE-5BE7-A84F-90AB-A4D9AF66A3B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38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65046-104F-404F-9C83-5086471DB15B}" type="datetime1">
              <a:rPr lang="en-US" smtClean="0"/>
              <a:t>5/29/20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039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FAFB7-CDA0-ED4E-A516-0005E54C68BE}" type="datetime1">
              <a:rPr lang="en-US" smtClean="0"/>
              <a:t>5/29/20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133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9BC1B-A48A-0E44-8418-4694FB0CF765}" type="datetime1">
              <a:rPr lang="en-US" smtClean="0"/>
              <a:t>5/29/20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89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94760-3A54-644B-9DD1-9F223D861381}" type="datetime1">
              <a:rPr lang="en-US" smtClean="0"/>
              <a:t>5/29/20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59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8A332-90AC-494F-9798-63CAFFD01924}" type="datetime1">
              <a:rPr lang="en-US" smtClean="0"/>
              <a:t>5/29/20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26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8B172-6132-D94C-B7E5-C51788C5CD3F}" type="datetime1">
              <a:rPr lang="en-US" smtClean="0"/>
              <a:t>5/29/20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827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1AA3-551E-C34D-998A-7532A46B425D}" type="datetime1">
              <a:rPr lang="en-US" smtClean="0"/>
              <a:t>5/29/20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48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1CDDA-B1CB-FC45-9561-96023FA7E480}" type="datetime1">
              <a:rPr lang="en-US" smtClean="0"/>
              <a:t>5/29/20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45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34499-3EC5-9743-B554-64F381C1362C}" type="datetime1">
              <a:rPr lang="en-US" smtClean="0"/>
              <a:t>5/29/20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044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2E67B-E2AD-4348-A88E-DB9CB1074D3F}" type="datetime1">
              <a:rPr lang="en-US" smtClean="0"/>
              <a:t>5/29/20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93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9A2FF-F88A-1E4A-9B5B-F2A8BCBC787D}" type="datetime1">
              <a:rPr lang="en-US" smtClean="0"/>
              <a:t>5/29/20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015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CEA47-7670-A744-9750-7BEF6739E99F}" type="datetime1">
              <a:rPr lang="en-US" smtClean="0"/>
              <a:t>5/29/20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5396E-BA54-0B46-9AD4-097ED26DF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83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hyperlink" Target="http://rileyhanus.com/science.htm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25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8.emf"/><Relationship Id="rId10" Type="http://schemas.openxmlformats.org/officeDocument/2006/relationships/image" Target="../media/image64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10.jpe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0.jpeg"/><Relationship Id="rId7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18" Type="http://schemas.openxmlformats.org/officeDocument/2006/relationships/image" Target="../media/image95.png"/><Relationship Id="rId3" Type="http://schemas.openxmlformats.org/officeDocument/2006/relationships/image" Target="../media/image80.png"/><Relationship Id="rId21" Type="http://schemas.openxmlformats.org/officeDocument/2006/relationships/image" Target="../media/image98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" Type="http://schemas.openxmlformats.org/officeDocument/2006/relationships/image" Target="../media/image79.png"/><Relationship Id="rId16" Type="http://schemas.openxmlformats.org/officeDocument/2006/relationships/image" Target="../media/image93.png"/><Relationship Id="rId20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image" Target="../media/image92.png"/><Relationship Id="rId10" Type="http://schemas.openxmlformats.org/officeDocument/2006/relationships/image" Target="../media/image87.png"/><Relationship Id="rId19" Type="http://schemas.openxmlformats.org/officeDocument/2006/relationships/image" Target="../media/image96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Relationship Id="rId22" Type="http://schemas.openxmlformats.org/officeDocument/2006/relationships/image" Target="../media/image9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08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12" Type="http://schemas.openxmlformats.org/officeDocument/2006/relationships/image" Target="../media/image32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251.png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50.png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11" Type="http://schemas.openxmlformats.org/officeDocument/2006/relationships/image" Target="../media/image320.png"/><Relationship Id="rId5" Type="http://schemas.openxmlformats.org/officeDocument/2006/relationships/image" Target="../media/image26.emf"/><Relationship Id="rId10" Type="http://schemas.openxmlformats.org/officeDocument/2006/relationships/image" Target="../media/image31.emf"/><Relationship Id="rId4" Type="http://schemas.openxmlformats.org/officeDocument/2006/relationships/image" Target="../media/image1110.png"/><Relationship Id="rId9" Type="http://schemas.openxmlformats.org/officeDocument/2006/relationships/image" Target="../media/image3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08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321.png"/><Relationship Id="rId7" Type="http://schemas.openxmlformats.org/officeDocument/2006/relationships/image" Target="../media/image122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340.png"/><Relationship Id="rId4" Type="http://schemas.openxmlformats.org/officeDocument/2006/relationships/image" Target="../media/image330.png"/><Relationship Id="rId9" Type="http://schemas.openxmlformats.org/officeDocument/2006/relationships/image" Target="../media/image1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4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image" Target="../media/image8.emf"/><Relationship Id="rId10" Type="http://schemas.openxmlformats.org/officeDocument/2006/relationships/image" Target="../media/image150.png"/><Relationship Id="rId4" Type="http://schemas.openxmlformats.org/officeDocument/2006/relationships/image" Target="../media/image145.png"/><Relationship Id="rId9" Type="http://schemas.openxmlformats.org/officeDocument/2006/relationships/image" Target="../media/image1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Relationship Id="rId9" Type="http://schemas.openxmlformats.org/officeDocument/2006/relationships/image" Target="../media/image15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10" Type="http://schemas.openxmlformats.org/officeDocument/2006/relationships/image" Target="../media/image167.png"/><Relationship Id="rId4" Type="http://schemas.openxmlformats.org/officeDocument/2006/relationships/image" Target="../media/image161.png"/><Relationship Id="rId9" Type="http://schemas.openxmlformats.org/officeDocument/2006/relationships/image" Target="../media/image16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14.png"/><Relationship Id="rId7" Type="http://schemas.openxmlformats.org/officeDocument/2006/relationships/image" Target="../media/image173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10" Type="http://schemas.openxmlformats.org/officeDocument/2006/relationships/image" Target="../media/image176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0.png"/><Relationship Id="rId3" Type="http://schemas.openxmlformats.org/officeDocument/2006/relationships/image" Target="../media/image1120.png"/><Relationship Id="rId7" Type="http://schemas.openxmlformats.org/officeDocument/2006/relationships/image" Target="../media/image1160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0.png"/><Relationship Id="rId5" Type="http://schemas.openxmlformats.org/officeDocument/2006/relationships/image" Target="../media/image1140.png"/><Relationship Id="rId4" Type="http://schemas.openxmlformats.org/officeDocument/2006/relationships/image" Target="../media/image113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0.png"/><Relationship Id="rId3" Type="http://schemas.openxmlformats.org/officeDocument/2006/relationships/image" Target="../media/image1190.png"/><Relationship Id="rId7" Type="http://schemas.openxmlformats.org/officeDocument/2006/relationships/image" Target="../media/image1230.png"/><Relationship Id="rId2" Type="http://schemas.openxmlformats.org/officeDocument/2006/relationships/image" Target="../media/image11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0.png"/><Relationship Id="rId5" Type="http://schemas.openxmlformats.org/officeDocument/2006/relationships/image" Target="../media/image1210.png"/><Relationship Id="rId4" Type="http://schemas.openxmlformats.org/officeDocument/2006/relationships/image" Target="../media/image120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0.png"/><Relationship Id="rId3" Type="http://schemas.openxmlformats.org/officeDocument/2006/relationships/image" Target="../media/image1260.png"/><Relationship Id="rId7" Type="http://schemas.openxmlformats.org/officeDocument/2006/relationships/image" Target="../media/image1300.png"/><Relationship Id="rId2" Type="http://schemas.openxmlformats.org/officeDocument/2006/relationships/image" Target="../media/image12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0.png"/><Relationship Id="rId5" Type="http://schemas.openxmlformats.org/officeDocument/2006/relationships/image" Target="../media/image128.png"/><Relationship Id="rId4" Type="http://schemas.openxmlformats.org/officeDocument/2006/relationships/image" Target="../media/image12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7" Type="http://schemas.openxmlformats.org/officeDocument/2006/relationships/image" Target="../media/image6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11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1C1BC-8B99-564E-A357-49B1A21850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Nanoscale thermal transport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D1E4FF-D57E-6D4F-BDC9-C98E1B05EC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Lecture 4</a:t>
            </a:r>
            <a:endParaRPr lang="en-US" dirty="0"/>
          </a:p>
          <a:p>
            <a:endParaRPr lang="en-US" dirty="0"/>
          </a:p>
          <a:p>
            <a:r>
              <a:rPr lang="en-US" dirty="0"/>
              <a:t>Riley Hanus</a:t>
            </a:r>
          </a:p>
          <a:p>
            <a:r>
              <a:rPr lang="en-US" dirty="0">
                <a:hlinkClick r:id="rId2"/>
              </a:rPr>
              <a:t>http://rileyhanus.com/science.html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684387-CFF0-3B43-B2DB-1361A112E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0525" y="182563"/>
            <a:ext cx="2222627" cy="9398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2DCC75-B2B6-414A-A4F0-6E131F524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6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ABD90D-DE54-E840-AA1E-2B2173293C7C}"/>
              </a:ext>
            </a:extLst>
          </p:cNvPr>
          <p:cNvSpPr txBox="1"/>
          <p:nvPr/>
        </p:nvSpPr>
        <p:spPr>
          <a:xfrm>
            <a:off x="223695" y="317020"/>
            <a:ext cx="493163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Scattering potential → relaxation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0E446C5-C2F4-3B49-A837-516436C8064E}"/>
                  </a:ext>
                </a:extLst>
              </p:cNvPr>
              <p:cNvSpPr txBox="1"/>
              <p:nvPr/>
            </p:nvSpPr>
            <p:spPr>
              <a:xfrm>
                <a:off x="5535695" y="416224"/>
                <a:ext cx="21631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𝐫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harm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𝐫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0E446C5-C2F4-3B49-A837-516436C806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695" y="416224"/>
                <a:ext cx="2163156" cy="276999"/>
              </a:xfrm>
              <a:prstGeom prst="rect">
                <a:avLst/>
              </a:prstGeom>
              <a:blipFill>
                <a:blip r:embed="rId3"/>
                <a:stretch>
                  <a:fillRect l="-1754" r="-3509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1400F50-A4B4-754B-B649-C305AFECE629}"/>
              </a:ext>
            </a:extLst>
          </p:cNvPr>
          <p:cNvSpPr txBox="1"/>
          <p:nvPr/>
        </p:nvSpPr>
        <p:spPr>
          <a:xfrm>
            <a:off x="8079221" y="46892"/>
            <a:ext cx="1034322" cy="369332"/>
          </a:xfrm>
          <a:prstGeom prst="rect">
            <a:avLst/>
          </a:prstGeom>
          <a:solidFill>
            <a:schemeClr val="accent1">
              <a:lumMod val="75000"/>
              <a:alpha val="3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on board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CD3152-CDE5-3941-AFE0-35253816CB5C}"/>
                  </a:ext>
                </a:extLst>
              </p:cNvPr>
              <p:cNvSpPr txBox="1"/>
              <p:nvPr/>
            </p:nvSpPr>
            <p:spPr>
              <a:xfrm>
                <a:off x="223695" y="935756"/>
                <a:ext cx="8785898" cy="19128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>
                    <a:latin typeface="Cambria Math" panose="02040503050406030204" pitchFamily="18" charset="0"/>
                  </a:rPr>
                  <a:t>You can find reference’s in R. Hanus’ thesis Appendix G or Ashcroft and </a:t>
                </a:r>
                <a:r>
                  <a:rPr lang="en-US" dirty="0" err="1">
                    <a:latin typeface="Cambria Math" panose="02040503050406030204" pitchFamily="18" charset="0"/>
                  </a:rPr>
                  <a:t>Meremin</a:t>
                </a:r>
                <a:r>
                  <a:rPr lang="en-US" dirty="0">
                    <a:latin typeface="Cambria Math" panose="02040503050406030204" pitchFamily="18" charset="0"/>
                  </a:rPr>
                  <a:t> pg. 316</a:t>
                </a:r>
              </a:p>
              <a:p>
                <a:endParaRPr lang="en-US" dirty="0">
                  <a:latin typeface="Cambria Math" panose="02040503050406030204" pitchFamily="18" charset="0"/>
                </a:endParaRPr>
              </a:p>
              <a:p>
                <a:r>
                  <a:rPr lang="en-US" dirty="0">
                    <a:latin typeface="Cambria Math" panose="02040503050406030204" pitchFamily="18" charset="0"/>
                  </a:rPr>
                  <a:t>Probability of scattering from state </a:t>
                </a:r>
                <a:r>
                  <a:rPr lang="en-US" b="1" dirty="0">
                    <a:latin typeface="Cambria Math" panose="02040503050406030204" pitchFamily="18" charset="0"/>
                  </a:rPr>
                  <a:t>k</a:t>
                </a:r>
                <a:r>
                  <a:rPr lang="en-US" dirty="0">
                    <a:latin typeface="Cambria Math" panose="02040503050406030204" pitchFamily="18" charset="0"/>
                  </a:rPr>
                  <a:t> into </a:t>
                </a:r>
                <a:r>
                  <a:rPr lang="en-US" b="1" dirty="0">
                    <a:latin typeface="Cambria Math" panose="02040503050406030204" pitchFamily="18" charset="0"/>
                  </a:rPr>
                  <a:t>k</a:t>
                </a:r>
                <a:r>
                  <a:rPr lang="en-US" dirty="0">
                    <a:latin typeface="Cambria Math" panose="02040503050406030204" pitchFamily="18" charset="0"/>
                  </a:rPr>
                  <a:t>’ given by Fermi’s Golden Rule:</a:t>
                </a:r>
              </a:p>
              <a:p>
                <a:endParaRPr lang="en-US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</m:e>
                            <m:sup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0" smtClean="0">
                                          <a:latin typeface="Cambria Math" panose="02040503050406030204" pitchFamily="18" charset="0"/>
                                        </a:rPr>
                                        <m:t>𝐤</m:t>
                                      </m:r>
                                    </m:e>
                                    <m:sup>
                                      <m:r>
                                        <a:rPr lang="en-US" b="1" i="0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1" i="0" smtClean="0">
                                              <a:latin typeface="Cambria Math" panose="02040503050406030204" pitchFamily="18" charset="0"/>
                                            </a:rPr>
                                            <m:t>𝐫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b="1" i="0" smtClean="0">
                                      <a:latin typeface="Cambria Math" panose="02040503050406030204" pitchFamily="18" charset="0"/>
                                    </a:rPr>
                                    <m:t>𝐤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units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CD3152-CDE5-3941-AFE0-35253816C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95" y="935756"/>
                <a:ext cx="8785898" cy="1912896"/>
              </a:xfrm>
              <a:prstGeom prst="rect">
                <a:avLst/>
              </a:prstGeom>
              <a:blipFill>
                <a:blip r:embed="rId4"/>
                <a:stretch>
                  <a:fillRect l="-1590" t="-3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3526696-8480-BD44-9E03-130A6851FAAA}"/>
                  </a:ext>
                </a:extLst>
              </p:cNvPr>
              <p:cNvSpPr txBox="1"/>
              <p:nvPr/>
            </p:nvSpPr>
            <p:spPr>
              <a:xfrm>
                <a:off x="1063178" y="2896768"/>
                <a:ext cx="60849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mbria" panose="02040503050406030204" pitchFamily="18" charset="0"/>
                  </a:rPr>
                  <a:t>I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nverse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lifetime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</a:rPr>
                  <a:t>) is the sum over all possible </a:t>
                </a:r>
                <a:r>
                  <a:rPr lang="en-US" b="1" dirty="0">
                    <a:latin typeface="Cambria" panose="02040503050406030204" pitchFamily="18" charset="0"/>
                  </a:rPr>
                  <a:t>k’ </a:t>
                </a:r>
                <a:r>
                  <a:rPr lang="en-US" dirty="0">
                    <a:latin typeface="Cambria" panose="02040503050406030204" pitchFamily="18" charset="0"/>
                  </a:rPr>
                  <a:t>states. 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3526696-8480-BD44-9E03-130A6851F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178" y="2896768"/>
                <a:ext cx="6084999" cy="369332"/>
              </a:xfrm>
              <a:prstGeom prst="rect">
                <a:avLst/>
              </a:prstGeom>
              <a:blipFill>
                <a:blip r:embed="rId5"/>
                <a:stretch>
                  <a:fillRect l="-1044" t="-6897" r="-626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12E374-6ABB-6543-A740-938579FC7E8E}"/>
                  </a:ext>
                </a:extLst>
              </p:cNvPr>
              <p:cNvSpPr txBox="1"/>
              <p:nvPr/>
            </p:nvSpPr>
            <p:spPr>
              <a:xfrm>
                <a:off x="1825427" y="3504169"/>
                <a:ext cx="1684307" cy="6799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7"/>
                                </m:rP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</m:e>
                            <m:sup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0" smtClean="0">
                                      <a:latin typeface="Cambria Math" panose="02040503050406030204" pitchFamily="18" charset="0"/>
                                    </a:rPr>
                                    <m:t>𝐤</m:t>
                                  </m:r>
                                </m:e>
                                <m:sup>
                                  <m:r>
                                    <a:rPr lang="en-US" b="1" i="0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12E374-6ABB-6543-A740-938579FC7E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5427" y="3504169"/>
                <a:ext cx="1684307" cy="679930"/>
              </a:xfrm>
              <a:prstGeom prst="rect">
                <a:avLst/>
              </a:prstGeom>
              <a:blipFill>
                <a:blip r:embed="rId6"/>
                <a:stretch>
                  <a:fillRect l="-6061" t="-149057" b="-20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C0D0277B-DADE-2540-AE50-CD86232B94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6127" y="5521844"/>
            <a:ext cx="761322" cy="56394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63FEB15-12F2-8A47-A7D3-7DAA2265A07C}"/>
              </a:ext>
            </a:extLst>
          </p:cNvPr>
          <p:cNvCxnSpPr>
            <a:cxnSpLocks/>
          </p:cNvCxnSpPr>
          <p:nvPr/>
        </p:nvCxnSpPr>
        <p:spPr>
          <a:xfrm>
            <a:off x="1230413" y="6241104"/>
            <a:ext cx="67127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66EBA4D-5C0C-A645-9EBD-7A3D1F9D1FBD}"/>
                  </a:ext>
                </a:extLst>
              </p:cNvPr>
              <p:cNvSpPr txBox="1"/>
              <p:nvPr/>
            </p:nvSpPr>
            <p:spPr>
              <a:xfrm>
                <a:off x="1317473" y="6314957"/>
                <a:ext cx="378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𝐤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66EBA4D-5C0C-A645-9EBD-7A3D1F9D1F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7473" y="6314957"/>
                <a:ext cx="378629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3FA4576-2E69-024D-A8C3-E78D60D60094}"/>
                  </a:ext>
                </a:extLst>
              </p:cNvPr>
              <p:cNvSpPr txBox="1"/>
              <p:nvPr/>
            </p:nvSpPr>
            <p:spPr>
              <a:xfrm>
                <a:off x="2448611" y="6267659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𝐤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3FA4576-2E69-024D-A8C3-E78D60D60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8611" y="6267659"/>
                <a:ext cx="43794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0405DDBE-AA31-1F40-AABF-9E27A3DE74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9729" y="5521844"/>
            <a:ext cx="761322" cy="563942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4B248C8-DC28-2B46-BBF4-841372E1E2AB}"/>
              </a:ext>
            </a:extLst>
          </p:cNvPr>
          <p:cNvCxnSpPr>
            <a:cxnSpLocks/>
          </p:cNvCxnSpPr>
          <p:nvPr/>
        </p:nvCxnSpPr>
        <p:spPr>
          <a:xfrm>
            <a:off x="2354015" y="6241104"/>
            <a:ext cx="67127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51C41CB-B6CF-694E-B020-A56859416A47}"/>
              </a:ext>
            </a:extLst>
          </p:cNvPr>
          <p:cNvSpPr txBox="1"/>
          <p:nvPr/>
        </p:nvSpPr>
        <p:spPr>
          <a:xfrm>
            <a:off x="125096" y="3632104"/>
            <a:ext cx="1771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inverse lifetime: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793B37-3D7C-EF46-86C0-9147DF8D3E24}"/>
              </a:ext>
            </a:extLst>
          </p:cNvPr>
          <p:cNvSpPr txBox="1"/>
          <p:nvPr/>
        </p:nvSpPr>
        <p:spPr>
          <a:xfrm>
            <a:off x="416547" y="4732204"/>
            <a:ext cx="3689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What if </a:t>
            </a:r>
            <a:r>
              <a:rPr lang="en-US" b="1" dirty="0">
                <a:latin typeface="Cambria" panose="02040503050406030204" pitchFamily="18" charset="0"/>
              </a:rPr>
              <a:t>k</a:t>
            </a:r>
            <a:r>
              <a:rPr lang="en-US" dirty="0">
                <a:latin typeface="Cambria" panose="02040503050406030204" pitchFamily="18" charset="0"/>
              </a:rPr>
              <a:t> = </a:t>
            </a:r>
            <a:r>
              <a:rPr lang="en-US" b="1" dirty="0">
                <a:latin typeface="Cambria" panose="02040503050406030204" pitchFamily="18" charset="0"/>
              </a:rPr>
              <a:t>k’</a:t>
            </a:r>
            <a:r>
              <a:rPr lang="en-US" dirty="0">
                <a:latin typeface="Cambria" panose="02040503050406030204" pitchFamily="18" charset="0"/>
              </a:rPr>
              <a:t> ?  Does this scattering event impede heat conduction?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51C8E7-5DA0-EB4A-8D94-7520A233613B}"/>
              </a:ext>
            </a:extLst>
          </p:cNvPr>
          <p:cNvSpPr txBox="1"/>
          <p:nvPr/>
        </p:nvSpPr>
        <p:spPr>
          <a:xfrm>
            <a:off x="3960927" y="3533618"/>
            <a:ext cx="2448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inverse relaxation time</a:t>
            </a:r>
          </a:p>
          <a:p>
            <a:r>
              <a:rPr lang="en-US" dirty="0">
                <a:latin typeface="Cambria" panose="02040503050406030204" pitchFamily="18" charset="0"/>
              </a:rPr>
              <a:t>or scattering rate: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DC97530-F5F0-7A46-92F8-C95BA3A154C5}"/>
                  </a:ext>
                </a:extLst>
              </p:cNvPr>
              <p:cNvSpPr txBox="1"/>
              <p:nvPr/>
            </p:nvSpPr>
            <p:spPr>
              <a:xfrm>
                <a:off x="6415487" y="3571549"/>
                <a:ext cx="2566728" cy="6799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7"/>
                                </m:rP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</m:e>
                            <m:sup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0" smtClean="0">
                                      <a:latin typeface="Cambria Math" panose="02040503050406030204" pitchFamily="18" charset="0"/>
                                    </a:rPr>
                                    <m:t>𝐤</m:t>
                                  </m:r>
                                </m:e>
                                <m:sup>
                                  <m:r>
                                    <a:rPr lang="en-US" b="1" i="0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0" smtClean="0">
                                      <a:latin typeface="Cambria Math" panose="02040503050406030204" pitchFamily="18" charset="0"/>
                                    </a:rPr>
                                    <m:t>𝐤</m:t>
                                  </m:r>
                                </m:e>
                                <m:sup>
                                  <m:r>
                                    <a:rPr lang="en-US" b="1" i="0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DC97530-F5F0-7A46-92F8-C95BA3A154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5487" y="3571549"/>
                <a:ext cx="2566728" cy="679930"/>
              </a:xfrm>
              <a:prstGeom prst="rect">
                <a:avLst/>
              </a:prstGeom>
              <a:blipFill>
                <a:blip r:embed="rId10"/>
                <a:stretch>
                  <a:fillRect l="-2463" t="-140000" r="-2463" b="-19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EED4E6E-C42C-7840-9B2A-9F7030D99073}"/>
                  </a:ext>
                </a:extLst>
              </p:cNvPr>
              <p:cNvSpPr txBox="1"/>
              <p:nvPr/>
            </p:nvSpPr>
            <p:spPr>
              <a:xfrm>
                <a:off x="4713909" y="5463850"/>
                <a:ext cx="3965509" cy="679930"/>
              </a:xfrm>
              <a:prstGeom prst="rect">
                <a:avLst/>
              </a:prstGeom>
              <a:solidFill>
                <a:srgbClr val="FFFF00">
                  <a:alpha val="54000"/>
                </a:srgb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7"/>
                                </m:rP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</m:e>
                            <m:sup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0" smtClean="0">
                                      <a:latin typeface="Cambria Math" panose="02040503050406030204" pitchFamily="18" charset="0"/>
                                    </a:rPr>
                                    <m:t>𝐤</m:t>
                                  </m:r>
                                </m:e>
                                <m:sup>
                                  <m:r>
                                    <a:rPr lang="en-US" b="1" i="0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>
                                      <a:latin typeface="Cambria Math" panose="02040503050406030204" pitchFamily="18" charset="0"/>
                                    </a:rPr>
                                    <m:t>𝐤</m:t>
                                  </m:r>
                                  <m:r>
                                    <a:rPr lang="en-US" b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p>
                                    <m:sSup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𝐤</m:t>
                                      </m:r>
                                    </m:e>
                                    <m:sup>
                                      <m:r>
                                        <a:rPr lang="en-US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acc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EED4E6E-C42C-7840-9B2A-9F7030D990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3909" y="5463850"/>
                <a:ext cx="3965509" cy="679930"/>
              </a:xfrm>
              <a:prstGeom prst="rect">
                <a:avLst/>
              </a:prstGeom>
              <a:blipFill>
                <a:blip r:embed="rId11"/>
                <a:stretch>
                  <a:fillRect l="-1592" t="-139286" r="-1274" b="-1875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A85587B6-F209-DA45-A155-BC7D4AE26654}"/>
              </a:ext>
            </a:extLst>
          </p:cNvPr>
          <p:cNvSpPr/>
          <p:nvPr/>
        </p:nvSpPr>
        <p:spPr>
          <a:xfrm>
            <a:off x="223695" y="4603531"/>
            <a:ext cx="3977815" cy="20807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4D469E-F99A-FD44-A90E-3F8FE648DBEA}"/>
              </a:ext>
            </a:extLst>
          </p:cNvPr>
          <p:cNvSpPr txBox="1"/>
          <p:nvPr/>
        </p:nvSpPr>
        <p:spPr>
          <a:xfrm>
            <a:off x="4785291" y="4869550"/>
            <a:ext cx="3946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Cambria" panose="02040503050406030204" pitchFamily="18" charset="0"/>
              </a:rPr>
              <a:t>isotropic approximation, this becomes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12FE34-549F-9D44-883A-B237BC3C6CB1}"/>
              </a:ext>
            </a:extLst>
          </p:cNvPr>
          <p:cNvSpPr txBox="1"/>
          <p:nvPr/>
        </p:nvSpPr>
        <p:spPr>
          <a:xfrm>
            <a:off x="4713909" y="6238162"/>
            <a:ext cx="3145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latin typeface="Cambria" panose="02040503050406030204" pitchFamily="18" charset="0"/>
              </a:rPr>
              <a:t>See detail on Relaxation Time Approximation in supplemental slides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7CC53D7-1CD3-2540-A301-43EA31FF5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43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3" grpId="0"/>
      <p:bldP spid="17" grpId="0"/>
      <p:bldP spid="18" grpId="0"/>
      <p:bldP spid="19" grpId="0"/>
      <p:bldP spid="20" grpId="0"/>
      <p:bldP spid="21" grpId="0" animBg="1"/>
      <p:bldP spid="23" grpId="0" animBg="1"/>
      <p:bldP spid="24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390723-ACD6-B24C-8F0B-2F9E58961371}"/>
              </a:ext>
            </a:extLst>
          </p:cNvPr>
          <p:cNvSpPr txBox="1"/>
          <p:nvPr/>
        </p:nvSpPr>
        <p:spPr>
          <a:xfrm>
            <a:off x="223695" y="317020"/>
            <a:ext cx="4663615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Contributions to the relaxation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CFA2975-118C-7047-9D1C-639A9A632F32}"/>
                  </a:ext>
                </a:extLst>
              </p:cNvPr>
              <p:cNvSpPr txBox="1"/>
              <p:nvPr/>
            </p:nvSpPr>
            <p:spPr>
              <a:xfrm>
                <a:off x="3453756" y="1008993"/>
                <a:ext cx="3819827" cy="390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 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acc>
                                        <m:accPr>
                                          <m:chr m:val="̅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</m:acc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d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acc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CFA2975-118C-7047-9D1C-639A9A632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3756" y="1008993"/>
                <a:ext cx="3819827" cy="390107"/>
              </a:xfrm>
              <a:prstGeom prst="rect">
                <a:avLst/>
              </a:prstGeom>
              <a:blipFill>
                <a:blip r:embed="rId2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E5CFC7E-A614-D546-92E0-65190F4F516A}"/>
                  </a:ext>
                </a:extLst>
              </p:cNvPr>
              <p:cNvSpPr txBox="1"/>
              <p:nvPr/>
            </p:nvSpPr>
            <p:spPr>
              <a:xfrm>
                <a:off x="223695" y="4232656"/>
                <a:ext cx="3223959" cy="230832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latin typeface="Cambria" panose="02040503050406030204" pitchFamily="18" charset="0"/>
                  </a:rPr>
                  <a:t>Codimension: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=3−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defect</m:t>
                        </m:r>
                      </m:sub>
                    </m:sSub>
                  </m:oMath>
                </a14:m>
                <a:endParaRPr lang="en-US" dirty="0">
                  <a:latin typeface="Cambria" panose="02040503050406030204" pitchFamily="18" charset="0"/>
                </a:endParaRPr>
              </a:p>
              <a:p>
                <a:pPr algn="l"/>
                <a:endParaRPr lang="en-US" dirty="0">
                  <a:latin typeface="Cambria" panose="02040503050406030204" pitchFamily="18" charset="0"/>
                </a:endParaRPr>
              </a:p>
              <a:p>
                <a:pPr algn="l"/>
                <a:r>
                  <a:rPr lang="en-US" dirty="0">
                    <a:latin typeface="Cambria" panose="02040503050406030204" pitchFamily="18" charset="0"/>
                  </a:rPr>
                  <a:t>Example: </a:t>
                </a:r>
              </a:p>
              <a:p>
                <a:pPr algn="l"/>
                <a:r>
                  <a:rPr lang="en-US" dirty="0">
                    <a:latin typeface="Cambria" panose="02040503050406030204" pitchFamily="18" charset="0"/>
                  </a:rPr>
                  <a:t>line defect is 1D. </a:t>
                </a:r>
              </a:p>
              <a:p>
                <a:pPr algn="l"/>
                <a:r>
                  <a:rPr lang="en-US" dirty="0">
                    <a:latin typeface="Cambria" panose="02040503050406030204" pitchFamily="18" charset="0"/>
                  </a:rPr>
                  <a:t>Need 2 dimensions to define it.</a:t>
                </a:r>
              </a:p>
              <a:p>
                <a:pPr algn="l"/>
                <a:r>
                  <a:rPr lang="en-US" dirty="0">
                    <a:latin typeface="Cambria" panose="02040503050406030204" pitchFamily="18" charset="0"/>
                  </a:rPr>
                  <a:t>Mathematically this looks like:</a:t>
                </a:r>
              </a:p>
              <a:p>
                <a:pPr algn="l"/>
                <a:endParaRPr lang="en-US" i="1" dirty="0">
                  <a:latin typeface="Cambria Math" panose="02040503050406030204" pitchFamily="18" charset="0"/>
                </a:endParaRPr>
              </a:p>
              <a:p>
                <a:pPr algn="l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=3−1=2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E5CFC7E-A614-D546-92E0-65190F4F5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95" y="4232656"/>
                <a:ext cx="3223959" cy="2308324"/>
              </a:xfrm>
              <a:prstGeom prst="rect">
                <a:avLst/>
              </a:prstGeom>
              <a:blipFill>
                <a:blip r:embed="rId3"/>
                <a:stretch>
                  <a:fillRect l="-1569" t="-543" r="-39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AABC7FB-9789-ED48-BFA7-77D36C1D684C}"/>
              </a:ext>
            </a:extLst>
          </p:cNvPr>
          <p:cNvSpPr txBox="1"/>
          <p:nvPr/>
        </p:nvSpPr>
        <p:spPr>
          <a:xfrm>
            <a:off x="3091915" y="2221695"/>
            <a:ext cx="2615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Cambria" panose="02040503050406030204" pitchFamily="18" charset="0"/>
              </a:rPr>
              <a:t>spatial density of defects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F91AF3-F3BC-B540-A366-2D5D0AE2D6DC}"/>
              </a:ext>
            </a:extLst>
          </p:cNvPr>
          <p:cNvSpPr txBox="1"/>
          <p:nvPr/>
        </p:nvSpPr>
        <p:spPr>
          <a:xfrm>
            <a:off x="3639761" y="2714063"/>
            <a:ext cx="3083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Cambria" panose="02040503050406030204" pitchFamily="18" charset="0"/>
              </a:rPr>
              <a:t>Phase space contribution:</a:t>
            </a:r>
          </a:p>
          <a:p>
            <a:pPr algn="l"/>
            <a:r>
              <a:rPr lang="en-US" dirty="0">
                <a:latin typeface="Cambria" panose="02040503050406030204" pitchFamily="18" charset="0"/>
              </a:rPr>
              <a:t>Density of states into which the phonon can scatter.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C860F-1C20-DE47-A8C7-6A11EEC8289A}"/>
              </a:ext>
            </a:extLst>
          </p:cNvPr>
          <p:cNvSpPr txBox="1"/>
          <p:nvPr/>
        </p:nvSpPr>
        <p:spPr>
          <a:xfrm>
            <a:off x="4752751" y="4034037"/>
            <a:ext cx="3941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Cambria" panose="02040503050406030204" pitchFamily="18" charset="0"/>
              </a:rPr>
              <a:t>Matrix element contribution:</a:t>
            </a:r>
          </a:p>
          <a:p>
            <a:pPr algn="l"/>
            <a:r>
              <a:rPr lang="en-US" dirty="0">
                <a:latin typeface="Cambria" panose="02040503050406030204" pitchFamily="18" charset="0"/>
              </a:rPr>
              <a:t>Magnitude squared of the Fourier transform of the scattering potential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1B708D4-F74E-5B46-975C-79108073700D}"/>
              </a:ext>
            </a:extLst>
          </p:cNvPr>
          <p:cNvCxnSpPr/>
          <p:nvPr/>
        </p:nvCxnSpPr>
        <p:spPr>
          <a:xfrm>
            <a:off x="5496911" y="1491433"/>
            <a:ext cx="0" cy="73026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50272A0-5BAB-5E48-A6F6-836440AD61A5}"/>
              </a:ext>
            </a:extLst>
          </p:cNvPr>
          <p:cNvCxnSpPr>
            <a:cxnSpLocks/>
          </p:cNvCxnSpPr>
          <p:nvPr/>
        </p:nvCxnSpPr>
        <p:spPr>
          <a:xfrm>
            <a:off x="6011917" y="1491433"/>
            <a:ext cx="0" cy="123424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4002864-B48C-D84B-BC05-29672E238EC7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6723441" y="1525750"/>
            <a:ext cx="0" cy="250828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158EB91-1736-6847-A98C-EA97EE9FB23A}"/>
              </a:ext>
            </a:extLst>
          </p:cNvPr>
          <p:cNvSpPr txBox="1"/>
          <p:nvPr/>
        </p:nvSpPr>
        <p:spPr>
          <a:xfrm>
            <a:off x="223695" y="1008993"/>
            <a:ext cx="2615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Cambria" panose="02040503050406030204" pitchFamily="18" charset="0"/>
              </a:rPr>
              <a:t>Elastic defect scattering  can be expressed as the product of the three factors.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6DAE300-A6A7-B04A-9615-128E91DD2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11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41A2835-BE97-8247-AFFE-392674F7A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37" y="428175"/>
            <a:ext cx="7964873" cy="64355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E50711C-11B1-6445-82F9-6F71A2C70721}"/>
                  </a:ext>
                </a:extLst>
              </p:cNvPr>
              <p:cNvSpPr txBox="1"/>
              <p:nvPr/>
            </p:nvSpPr>
            <p:spPr>
              <a:xfrm>
                <a:off x="2859921" y="138526"/>
                <a:ext cx="3819827" cy="390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 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acc>
                                        <m:accPr>
                                          <m:chr m:val="̅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</m:acc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d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acc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E50711C-11B1-6445-82F9-6F71A2C707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9921" y="138526"/>
                <a:ext cx="3819827" cy="390107"/>
              </a:xfrm>
              <a:prstGeom prst="rect">
                <a:avLst/>
              </a:prstGeom>
              <a:blipFill>
                <a:blip r:embed="rId3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5C8D51-E4AB-564C-A236-73C307E39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419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AC178F-8F0A-9541-B325-2D657270D63E}"/>
              </a:ext>
            </a:extLst>
          </p:cNvPr>
          <p:cNvSpPr txBox="1"/>
          <p:nvPr/>
        </p:nvSpPr>
        <p:spPr>
          <a:xfrm>
            <a:off x="223695" y="317020"/>
            <a:ext cx="2330319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Scattering theory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FBC5CCA-B6B1-0146-9A5F-051B9EC49E6E}"/>
                  </a:ext>
                </a:extLst>
              </p:cNvPr>
              <p:cNvSpPr txBox="1"/>
              <p:nvPr/>
            </p:nvSpPr>
            <p:spPr>
              <a:xfrm>
                <a:off x="223695" y="1040524"/>
                <a:ext cx="4236096" cy="13728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latin typeface="Cambria" panose="02040503050406030204" pitchFamily="18" charset="0"/>
                  </a:rPr>
                  <a:t>Integral definition of the Dirac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</a:rPr>
                  <a:t>-function</a:t>
                </a:r>
              </a:p>
              <a:p>
                <a:pPr algn="l"/>
                <a:endParaRPr lang="en-US" dirty="0">
                  <a:latin typeface="Cambria" panose="02040503050406030204" pitchFamily="18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FBC5CCA-B6B1-0146-9A5F-051B9EC49E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95" y="1040524"/>
                <a:ext cx="4236096" cy="1372812"/>
              </a:xfrm>
              <a:prstGeom prst="rect">
                <a:avLst/>
              </a:prstGeom>
              <a:blipFill>
                <a:blip r:embed="rId2"/>
                <a:stretch>
                  <a:fillRect l="-1198" t="-38532" b="-111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9AEB65C-5863-B145-ABD0-A2250FE52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17" y="2819400"/>
            <a:ext cx="4635500" cy="1219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D3FBED-908F-4C43-B58A-FFC1CB26C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17" y="4466108"/>
            <a:ext cx="4660900" cy="1130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A1BA3F-4B8A-6D47-9EC8-A691B000889E}"/>
                  </a:ext>
                </a:extLst>
              </p:cNvPr>
              <p:cNvSpPr txBox="1"/>
              <p:nvPr/>
            </p:nvSpPr>
            <p:spPr>
              <a:xfrm>
                <a:off x="5470634" y="1040524"/>
                <a:ext cx="2848280" cy="52565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latin typeface="Cambria" panose="02040503050406030204" pitchFamily="18" charset="0"/>
                  </a:rPr>
                  <a:t>Some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</a:rPr>
                  <a:t>-function identities:</a:t>
                </a:r>
                <a:endParaRPr lang="en-US" b="0" dirty="0">
                  <a:latin typeface="Cambria" panose="02040503050406030204" pitchFamily="18" charset="0"/>
                </a:endParaRPr>
              </a:p>
              <a:p>
                <a:pPr algn="l"/>
                <a:endParaRPr lang="en-US" dirty="0">
                  <a:latin typeface="Cambria" panose="02040503050406030204" pitchFamily="18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)|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  <a:p>
                <a:pPr algn="l"/>
                <a:endParaRPr lang="en-US" dirty="0">
                  <a:latin typeface="Cambria" panose="02040503050406030204" pitchFamily="18" charset="0"/>
                </a:endParaRPr>
              </a:p>
              <a:p>
                <a:pPr algn="l"/>
                <a:r>
                  <a:rPr lang="en-US" dirty="0">
                    <a:latin typeface="Cambria" panose="02040503050406030204" pitchFamily="18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</a:rPr>
                  <a:t>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>
                  <a:latin typeface="Cambria" panose="02040503050406030204" pitchFamily="18" charset="0"/>
                </a:endParaRPr>
              </a:p>
              <a:p>
                <a:pPr algn="l"/>
                <a:endParaRPr lang="en-US" dirty="0">
                  <a:latin typeface="Cambria" panose="02040503050406030204" pitchFamily="18" charset="0"/>
                </a:endParaRPr>
              </a:p>
              <a:p>
                <a:pPr algn="l"/>
                <a:endParaRPr lang="en-US" dirty="0">
                  <a:latin typeface="Cambria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  <a:p>
                <a:endParaRPr lang="en-US" dirty="0">
                  <a:latin typeface="Cambria" panose="02040503050406030204" pitchFamily="18" charset="0"/>
                </a:endParaRPr>
              </a:p>
              <a:p>
                <a:r>
                  <a:rPr lang="en-US" dirty="0">
                    <a:latin typeface="Cambria" panose="02040503050406030204" pitchFamily="18" charset="0"/>
                  </a:rPr>
                  <a:t>Example: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0" dirty="0">
                  <a:latin typeface="Cambria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′)</m:t>
                      </m:r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  <a:p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A1BA3F-4B8A-6D47-9EC8-A691B00088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0634" y="1040524"/>
                <a:ext cx="2848280" cy="5256504"/>
              </a:xfrm>
              <a:prstGeom prst="rect">
                <a:avLst/>
              </a:prstGeom>
              <a:blipFill>
                <a:blip r:embed="rId5"/>
                <a:stretch>
                  <a:fillRect l="-1778" t="-7229" r="-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2072552F-DEC1-C74A-9589-AB352FBCBE49}"/>
              </a:ext>
            </a:extLst>
          </p:cNvPr>
          <p:cNvSpPr/>
          <p:nvPr/>
        </p:nvSpPr>
        <p:spPr>
          <a:xfrm>
            <a:off x="142138" y="1040524"/>
            <a:ext cx="4966574" cy="52565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7D2F75-AA56-3446-A1E7-62D2127C8810}"/>
              </a:ext>
            </a:extLst>
          </p:cNvPr>
          <p:cNvSpPr/>
          <p:nvPr/>
        </p:nvSpPr>
        <p:spPr>
          <a:xfrm>
            <a:off x="5190269" y="1040524"/>
            <a:ext cx="3723906" cy="52565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B3A6C6-112C-7041-B2BC-C2D09CBB438F}"/>
              </a:ext>
            </a:extLst>
          </p:cNvPr>
          <p:cNvSpPr txBox="1"/>
          <p:nvPr/>
        </p:nvSpPr>
        <p:spPr>
          <a:xfrm>
            <a:off x="2601311" y="363186"/>
            <a:ext cx="1643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Cambria" panose="02040503050406030204" pitchFamily="18" charset="0"/>
              </a:rPr>
              <a:t>Required Math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33C13D-E4DC-8C47-B9A3-6FB46AB09361}"/>
              </a:ext>
            </a:extLst>
          </p:cNvPr>
          <p:cNvSpPr txBox="1"/>
          <p:nvPr/>
        </p:nvSpPr>
        <p:spPr>
          <a:xfrm>
            <a:off x="8079221" y="46892"/>
            <a:ext cx="1034322" cy="369332"/>
          </a:xfrm>
          <a:prstGeom prst="rect">
            <a:avLst/>
          </a:prstGeom>
          <a:solidFill>
            <a:schemeClr val="accent1">
              <a:lumMod val="75000"/>
              <a:alpha val="3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on board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E6E1916-0B51-2E4A-801F-BEC113A9E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3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AC178F-8F0A-9541-B325-2D657270D63E}"/>
              </a:ext>
            </a:extLst>
          </p:cNvPr>
          <p:cNvSpPr txBox="1"/>
          <p:nvPr/>
        </p:nvSpPr>
        <p:spPr>
          <a:xfrm>
            <a:off x="223695" y="317020"/>
            <a:ext cx="2330319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Scattering theory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FBC5CCA-B6B1-0146-9A5F-051B9EC49E6E}"/>
                  </a:ext>
                </a:extLst>
              </p:cNvPr>
              <p:cNvSpPr txBox="1"/>
              <p:nvPr/>
            </p:nvSpPr>
            <p:spPr>
              <a:xfrm>
                <a:off x="382722" y="1040524"/>
                <a:ext cx="3469091" cy="19380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latin typeface="Cambria" panose="02040503050406030204" pitchFamily="18" charset="0"/>
                  </a:rPr>
                  <a:t>The square of a Dirac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</a:rPr>
                  <a:t>-function</a:t>
                </a:r>
              </a:p>
              <a:p>
                <a:pPr algn="l"/>
                <a:endParaRPr lang="en-US" dirty="0">
                  <a:latin typeface="Cambria" panose="02040503050406030204" pitchFamily="18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FBC5CCA-B6B1-0146-9A5F-051B9EC49E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722" y="1040524"/>
                <a:ext cx="3469091" cy="1938031"/>
              </a:xfrm>
              <a:prstGeom prst="rect">
                <a:avLst/>
              </a:prstGeom>
              <a:blipFill>
                <a:blip r:embed="rId2"/>
                <a:stretch>
                  <a:fillRect l="-1460" t="-27273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2072552F-DEC1-C74A-9589-AB352FBCBE49}"/>
              </a:ext>
            </a:extLst>
          </p:cNvPr>
          <p:cNvSpPr/>
          <p:nvPr/>
        </p:nvSpPr>
        <p:spPr>
          <a:xfrm>
            <a:off x="221653" y="1040524"/>
            <a:ext cx="3941815" cy="20652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B3A6C6-112C-7041-B2BC-C2D09CBB438F}"/>
              </a:ext>
            </a:extLst>
          </p:cNvPr>
          <p:cNvSpPr txBox="1"/>
          <p:nvPr/>
        </p:nvSpPr>
        <p:spPr>
          <a:xfrm>
            <a:off x="2601311" y="363186"/>
            <a:ext cx="1643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Cambria" panose="02040503050406030204" pitchFamily="18" charset="0"/>
              </a:rPr>
              <a:t>Required Math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AE8242-2AA0-3046-B1A6-E92C911D4BE8}"/>
              </a:ext>
            </a:extLst>
          </p:cNvPr>
          <p:cNvSpPr txBox="1"/>
          <p:nvPr/>
        </p:nvSpPr>
        <p:spPr>
          <a:xfrm>
            <a:off x="8079221" y="46892"/>
            <a:ext cx="1034322" cy="369332"/>
          </a:xfrm>
          <a:prstGeom prst="rect">
            <a:avLst/>
          </a:prstGeom>
          <a:solidFill>
            <a:schemeClr val="accent1">
              <a:lumMod val="75000"/>
              <a:alpha val="3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on board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D5A0E9-8566-3742-9028-EBA29E45B083}"/>
              </a:ext>
            </a:extLst>
          </p:cNvPr>
          <p:cNvSpPr txBox="1"/>
          <p:nvPr/>
        </p:nvSpPr>
        <p:spPr>
          <a:xfrm>
            <a:off x="221653" y="3429000"/>
            <a:ext cx="86365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latin typeface="Cambria" panose="02040503050406030204" pitchFamily="18" charset="0"/>
              </a:rPr>
              <a:t>Note: </a:t>
            </a:r>
            <a:r>
              <a:rPr lang="en-US" dirty="0">
                <a:latin typeface="Cambria" panose="02040503050406030204" pitchFamily="18" charset="0"/>
              </a:rPr>
              <a:t>In the following examples we are building intuition about phase space and matrix element contributions and therefore we apply a ‘spectral’ treatment of scattering theory, making the </a:t>
            </a:r>
            <a:r>
              <a:rPr lang="en-US" i="1" dirty="0">
                <a:latin typeface="Cambria" panose="02040503050406030204" pitchFamily="18" charset="0"/>
              </a:rPr>
              <a:t>isotropic single mode approximation</a:t>
            </a:r>
            <a:r>
              <a:rPr lang="en-US" dirty="0">
                <a:latin typeface="Cambria" panose="02040503050406030204" pitchFamily="18" charset="0"/>
              </a:rPr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820638F-9819-904A-BBBC-D12E94725EBF}"/>
                  </a:ext>
                </a:extLst>
              </p:cNvPr>
              <p:cNvSpPr txBox="1"/>
              <p:nvPr/>
            </p:nvSpPr>
            <p:spPr>
              <a:xfrm>
                <a:off x="221653" y="4467584"/>
                <a:ext cx="7857568" cy="12013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Cambria" panose="02040503050406030204" pitchFamily="18" charset="0"/>
                  </a:rPr>
                  <a:t>Aside:</a:t>
                </a:r>
                <a:r>
                  <a:rPr lang="en-US" dirty="0">
                    <a:latin typeface="Cambria" panose="02040503050406030204" pitchFamily="18" charset="0"/>
                  </a:rPr>
                  <a:t> Mode specific treatments can be done by expressing the factors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bSup>
                  </m:oMath>
                </a14:m>
                <a:r>
                  <a:rPr lang="en-US" dirty="0">
                    <a:latin typeface="Cambria" panose="02040503050406030204" pitchFamily="18" charset="0"/>
                  </a:rPr>
                  <a:t>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</a:rPr>
                  <a:t> in terms of creation and annihilation operators (Eq. L.14 in Ashcroft and </a:t>
                </a:r>
                <a:r>
                  <a:rPr lang="en-US" dirty="0" err="1">
                    <a:latin typeface="Cambria" panose="02040503050406030204" pitchFamily="18" charset="0"/>
                  </a:rPr>
                  <a:t>Mermin</a:t>
                </a:r>
                <a:r>
                  <a:rPr lang="en-US" dirty="0">
                    <a:latin typeface="Cambria" panose="02040503050406030204" pitchFamily="18" charset="0"/>
                  </a:rPr>
                  <a:t>) and computing the matrix element by following the creation and annihilation operator rules: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820638F-9819-904A-BBBC-D12E94725E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653" y="4467584"/>
                <a:ext cx="7857568" cy="1201355"/>
              </a:xfrm>
              <a:prstGeom prst="rect">
                <a:avLst/>
              </a:prstGeom>
              <a:blipFill>
                <a:blip r:embed="rId3"/>
                <a:stretch>
                  <a:fillRect l="-484" t="-3158" r="-645" b="-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E6BDC16-40DA-2848-B3EA-99CA37543EEA}"/>
              </a:ext>
            </a:extLst>
          </p:cNvPr>
          <p:cNvCxnSpPr/>
          <p:nvPr/>
        </p:nvCxnSpPr>
        <p:spPr>
          <a:xfrm>
            <a:off x="19050" y="3295650"/>
            <a:ext cx="9113543" cy="0"/>
          </a:xfrm>
          <a:prstGeom prst="line">
            <a:avLst/>
          </a:prstGeom>
          <a:ln w="2540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727EF53-54FA-234A-A768-69FAFEA85706}"/>
                  </a:ext>
                </a:extLst>
              </p:cNvPr>
              <p:cNvSpPr txBox="1"/>
              <p:nvPr/>
            </p:nvSpPr>
            <p:spPr>
              <a:xfrm>
                <a:off x="1681186" y="5784193"/>
                <a:ext cx="4701480" cy="6683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>
                    <a:latin typeface="Cambria" panose="02040503050406030204" pitchFamily="18" charset="0"/>
                  </a:rPr>
                  <a:t>creation operator: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𝐤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b="1">
                                    <a:latin typeface="Cambria Math" panose="02040503050406030204" pitchFamily="18" charset="0"/>
                                  </a:rPr>
                                  <m:t>𝐤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b="1">
                                    <a:latin typeface="Cambria Math" panose="02040503050406030204" pitchFamily="18" charset="0"/>
                                  </a:rPr>
                                  <m:t>𝐤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rad>
                      </m:e>
                    </m:d>
                    <m:d>
                      <m:dPr>
                        <m:begChr m:val="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𝐤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d>
                  </m:oMath>
                </a14:m>
                <a:endParaRPr lang="en-US" b="0" dirty="0">
                  <a:latin typeface="Cambria" panose="02040503050406030204" pitchFamily="18" charset="0"/>
                </a:endParaRPr>
              </a:p>
              <a:p>
                <a:r>
                  <a:rPr lang="en-US" dirty="0">
                    <a:latin typeface="Cambria" panose="02040503050406030204" pitchFamily="18" charset="0"/>
                  </a:rPr>
                  <a:t>annihilation operator: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1">
                            <a:latin typeface="Cambria Math" panose="02040503050406030204" pitchFamily="18" charset="0"/>
                          </a:rPr>
                          <m:t>𝐤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bSup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b="1">
                                    <a:latin typeface="Cambria Math" panose="02040503050406030204" pitchFamily="18" charset="0"/>
                                  </a:rPr>
                                  <m:t>𝐤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b="1">
                                    <a:latin typeface="Cambria Math" panose="02040503050406030204" pitchFamily="18" charset="0"/>
                                  </a:rPr>
                                  <m:t>𝐤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rad>
                      </m:e>
                    </m:d>
                    <m:d>
                      <m:dPr>
                        <m:begChr m:val="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𝐤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727EF53-54FA-234A-A768-69FAFEA85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1186" y="5784193"/>
                <a:ext cx="4701480" cy="668388"/>
              </a:xfrm>
              <a:prstGeom prst="rect">
                <a:avLst/>
              </a:prstGeom>
              <a:blipFill>
                <a:blip r:embed="rId4"/>
                <a:stretch>
                  <a:fillRect l="-3235" t="-61111" r="-5660" b="-96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071C52-B7B1-2A46-8BF2-796B87EEB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4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85CDC4-63FA-F446-9FD7-7EC18C09481E}"/>
              </a:ext>
            </a:extLst>
          </p:cNvPr>
          <p:cNvSpPr txBox="1"/>
          <p:nvPr/>
        </p:nvSpPr>
        <p:spPr>
          <a:xfrm>
            <a:off x="223695" y="317020"/>
            <a:ext cx="3749215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Point defect – Mass contrast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E18A7F-CAB3-B64D-8A61-617FD302B86E}"/>
              </a:ext>
            </a:extLst>
          </p:cNvPr>
          <p:cNvSpPr txBox="1"/>
          <p:nvPr/>
        </p:nvSpPr>
        <p:spPr>
          <a:xfrm>
            <a:off x="8079221" y="46892"/>
            <a:ext cx="1034322" cy="369332"/>
          </a:xfrm>
          <a:prstGeom prst="rect">
            <a:avLst/>
          </a:prstGeom>
          <a:solidFill>
            <a:schemeClr val="accent1">
              <a:lumMod val="75000"/>
              <a:alpha val="3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on board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906A745-4AAF-B249-A74D-C7394331B878}"/>
                  </a:ext>
                </a:extLst>
              </p:cNvPr>
              <p:cNvSpPr/>
              <p:nvPr/>
            </p:nvSpPr>
            <p:spPr>
              <a:xfrm>
                <a:off x="4314856" y="1235220"/>
                <a:ext cx="3383747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</m:e>
                            <m:sup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>
                                          <a:latin typeface="Cambria Math" panose="02040503050406030204" pitchFamily="18" charset="0"/>
                                        </a:rPr>
                                        <m:t>𝐤</m:t>
                                      </m:r>
                                    </m:e>
                                    <m:sup>
                                      <m:r>
                                        <a:rPr lang="en-US" b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1">
                                              <a:latin typeface="Cambria Math" panose="02040503050406030204" pitchFamily="18" charset="0"/>
                                            </a:rPr>
                                            <m:t>𝐫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b="1">
                                      <a:latin typeface="Cambria Math" panose="02040503050406030204" pitchFamily="18" charset="0"/>
                                    </a:rPr>
                                    <m:t>𝐤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906A745-4AAF-B249-A74D-C7394331B8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4856" y="1235220"/>
                <a:ext cx="3383747" cy="612732"/>
              </a:xfrm>
              <a:prstGeom prst="rect">
                <a:avLst/>
              </a:prstGeom>
              <a:blipFill>
                <a:blip r:embed="rId2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632D1DF-50B6-FF40-825A-C47BBC285229}"/>
                  </a:ext>
                </a:extLst>
              </p:cNvPr>
              <p:cNvSpPr txBox="1"/>
              <p:nvPr/>
            </p:nvSpPr>
            <p:spPr>
              <a:xfrm>
                <a:off x="189918" y="1235220"/>
                <a:ext cx="3090461" cy="6186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𝐫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𝜔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𝐫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632D1DF-50B6-FF40-825A-C47BBC285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918" y="1235220"/>
                <a:ext cx="3090461" cy="618631"/>
              </a:xfrm>
              <a:prstGeom prst="rect">
                <a:avLst/>
              </a:prstGeom>
              <a:blipFill>
                <a:blip r:embed="rId3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17B89A0-73EA-1043-9D01-7A7902684203}"/>
                  </a:ext>
                </a:extLst>
              </p:cNvPr>
              <p:cNvSpPr txBox="1"/>
              <p:nvPr/>
            </p:nvSpPr>
            <p:spPr>
              <a:xfrm>
                <a:off x="189918" y="2358866"/>
                <a:ext cx="8529386" cy="8525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∭"/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</m:nary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0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1" i="0" smtClean="0">
                                      <a:latin typeface="Cambria Math" panose="02040503050406030204" pitchFamily="18" charset="0"/>
                                    </a:rPr>
                                    <m:t>𝐤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𝐫</m:t>
                              </m:r>
                              <m:r>
                                <a:rPr lang="en-US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</m:d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𝐫</m:t>
                              </m:r>
                              <m:r>
                                <a:rPr lang="en-US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sup>
                          </m:sSup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∭"/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𝐫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</m:e>
                          </m:d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𝐪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𝐫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17B89A0-73EA-1043-9D01-7A79026842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918" y="2358866"/>
                <a:ext cx="8529386" cy="852541"/>
              </a:xfrm>
              <a:prstGeom prst="rect">
                <a:avLst/>
              </a:prstGeom>
              <a:blipFill>
                <a:blip r:embed="rId4"/>
                <a:stretch>
                  <a:fillRect t="-122059" b="-17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94AB856-4092-B948-B05B-A2B1CAF5744C}"/>
                  </a:ext>
                </a:extLst>
              </p:cNvPr>
              <p:cNvSpPr txBox="1"/>
              <p:nvPr/>
            </p:nvSpPr>
            <p:spPr>
              <a:xfrm>
                <a:off x="189918" y="4072863"/>
                <a:ext cx="3560447" cy="26944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9144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b="0" dirty="0">
                    <a:latin typeface="Cambria Math" panose="02040503050406030204" pitchFamily="18" charset="0"/>
                  </a:rPr>
                  <a:t>: volume of solid containing one defect who’s scattering potential is given by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𝐫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0" dirty="0">
                    <a:latin typeface="Cambria Math" panose="02040503050406030204" pitchFamily="18" charset="0"/>
                  </a:rPr>
                  <a:t>.</a:t>
                </a:r>
              </a:p>
              <a:p>
                <a:endParaRPr lang="en-US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b="0" dirty="0">
                    <a:latin typeface="Cambria Math" panose="02040503050406030204" pitchFamily="18" charset="0"/>
                  </a:rPr>
                  <a:t>: volume of defect</a:t>
                </a:r>
              </a:p>
              <a:p>
                <a:endParaRPr lang="en-US" b="0" dirty="0">
                  <a:latin typeface="Cambria Math" panose="02040503050406030204" pitchFamily="18" charset="0"/>
                </a:endParaRPr>
              </a:p>
              <a:p>
                <a:r>
                  <a:rPr lang="en-US" b="0" dirty="0">
                    <a:latin typeface="Cambria Math" panose="02040503050406030204" pitchFamily="18" charset="0"/>
                  </a:rPr>
                  <a:t>Normalized plane wave: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</m:e>
                      </m:d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𝐫</m:t>
                              </m:r>
                              <m:r>
                                <a:rPr lang="en-US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b="1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94AB856-4092-B948-B05B-A2B1CAF574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918" y="4072863"/>
                <a:ext cx="3560447" cy="2694456"/>
              </a:xfrm>
              <a:prstGeom prst="rect">
                <a:avLst/>
              </a:prstGeom>
              <a:blipFill>
                <a:blip r:embed="rId5"/>
                <a:stretch>
                  <a:fillRect l="-1064" t="-2804" r="-2482" b="-1401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CEC82B5-B591-0543-8A16-2720FF8B40A3}"/>
                  </a:ext>
                </a:extLst>
              </p:cNvPr>
              <p:cNvSpPr txBox="1"/>
              <p:nvPr/>
            </p:nvSpPr>
            <p:spPr>
              <a:xfrm>
                <a:off x="4847065" y="5253448"/>
                <a:ext cx="30142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latin typeface="Cambria" panose="02040503050406030204" pitchFamily="18" charset="0"/>
                  </a:rPr>
                  <a:t>Scattering vector: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𝐪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𝐤</m:t>
                        </m:r>
                      </m:e>
                      <m:sup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1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𝐤</m:t>
                    </m:r>
                  </m:oMath>
                </a14:m>
                <a:endParaRPr lang="en-US" b="1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CEC82B5-B591-0543-8A16-2720FF8B40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7065" y="5253448"/>
                <a:ext cx="3014223" cy="369332"/>
              </a:xfrm>
              <a:prstGeom prst="rect">
                <a:avLst/>
              </a:prstGeom>
              <a:blipFill>
                <a:blip r:embed="rId6"/>
                <a:stretch>
                  <a:fillRect l="-1681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FC3A8B-440F-3149-A0EE-8553E7E05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18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967079-62B8-FF4E-92A0-EE8472C19BA4}"/>
              </a:ext>
            </a:extLst>
          </p:cNvPr>
          <p:cNvSpPr txBox="1"/>
          <p:nvPr/>
        </p:nvSpPr>
        <p:spPr>
          <a:xfrm>
            <a:off x="223695" y="317020"/>
            <a:ext cx="3749215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Point defect – Mass contrast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B709F8C-C818-F147-8E21-85DF1660A33F}"/>
                  </a:ext>
                </a:extLst>
              </p:cNvPr>
              <p:cNvSpPr/>
              <p:nvPr/>
            </p:nvSpPr>
            <p:spPr>
              <a:xfrm>
                <a:off x="223695" y="939001"/>
                <a:ext cx="6038256" cy="8188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𝐤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den>
                              </m:f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nary>
                        <m:naryPr>
                          <m:chr m:val="∭"/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𝐫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𝐫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𝐪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𝐫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B709F8C-C818-F147-8E21-85DF1660A3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95" y="939001"/>
                <a:ext cx="6038256" cy="818814"/>
              </a:xfrm>
              <a:prstGeom prst="rect">
                <a:avLst/>
              </a:prstGeom>
              <a:blipFill>
                <a:blip r:embed="rId2"/>
                <a:stretch>
                  <a:fillRect t="-129231" b="-18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893FCFE-9854-E641-A352-0B9874399968}"/>
                  </a:ext>
                </a:extLst>
              </p:cNvPr>
              <p:cNvSpPr/>
              <p:nvPr/>
            </p:nvSpPr>
            <p:spPr>
              <a:xfrm>
                <a:off x="1619013" y="1918131"/>
                <a:ext cx="3162597" cy="6905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den>
                              </m:f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893FCFE-9854-E641-A352-0B98743999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013" y="1918131"/>
                <a:ext cx="3162597" cy="6905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E824243-DCCF-EC48-913E-9A39A20BA0CA}"/>
                  </a:ext>
                </a:extLst>
              </p:cNvPr>
              <p:cNvSpPr/>
              <p:nvPr/>
            </p:nvSpPr>
            <p:spPr>
              <a:xfrm>
                <a:off x="136620" y="2748429"/>
                <a:ext cx="5046894" cy="7452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>
                                          <a:latin typeface="Cambria Math" panose="02040503050406030204" pitchFamily="18" charset="0"/>
                                        </a:rPr>
                                        <m:t>𝐤</m:t>
                                      </m:r>
                                    </m:e>
                                    <m:sup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1">
                                              <a:latin typeface="Cambria Math" panose="02040503050406030204" pitchFamily="18" charset="0"/>
                                            </a:rPr>
                                            <m:t>𝐫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b="1">
                                      <a:latin typeface="Cambria Math" panose="02040503050406030204" pitchFamily="18" charset="0"/>
                                    </a:rPr>
                                    <m:t>𝐤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E824243-DCCF-EC48-913E-9A39A20BA0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20" y="2748429"/>
                <a:ext cx="5046894" cy="745204"/>
              </a:xfrm>
              <a:prstGeom prst="rect">
                <a:avLst/>
              </a:prstGeom>
              <a:blipFill>
                <a:blip r:embed="rId4"/>
                <a:stretch>
                  <a:fillRect b="-3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2BF67CC-8626-EF4E-93C8-FDDA5E518FEC}"/>
                  </a:ext>
                </a:extLst>
              </p:cNvPr>
              <p:cNvSpPr txBox="1"/>
              <p:nvPr/>
            </p:nvSpPr>
            <p:spPr>
              <a:xfrm>
                <a:off x="223695" y="3920961"/>
                <a:ext cx="5630644" cy="7165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−ℏ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′)</m:t>
                      </m:r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2BF67CC-8626-EF4E-93C8-FDDA5E518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95" y="3920961"/>
                <a:ext cx="5630644" cy="7165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9CAC814-44F5-674F-93E1-73993F723C68}"/>
                  </a:ext>
                </a:extLst>
              </p:cNvPr>
              <p:cNvSpPr/>
              <p:nvPr/>
            </p:nvSpPr>
            <p:spPr>
              <a:xfrm>
                <a:off x="223695" y="4885542"/>
                <a:ext cx="5824993" cy="7712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</m:e>
                            <m:sup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ℏ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′)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9CAC814-44F5-674F-93E1-73993F723C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95" y="4885542"/>
                <a:ext cx="5824993" cy="77123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615C864-C552-0C45-BE40-C84A246DAA04}"/>
                  </a:ext>
                </a:extLst>
              </p:cNvPr>
              <p:cNvSpPr/>
              <p:nvPr/>
            </p:nvSpPr>
            <p:spPr>
              <a:xfrm>
                <a:off x="223695" y="5769743"/>
                <a:ext cx="5036572" cy="7494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′)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615C864-C552-0C45-BE40-C84A246DAA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95" y="5769743"/>
                <a:ext cx="5036572" cy="749436"/>
              </a:xfrm>
              <a:prstGeom prst="rect">
                <a:avLst/>
              </a:prstGeom>
              <a:blipFill>
                <a:blip r:embed="rId7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8A40CE77-48C3-304B-B879-3B9079C106CD}"/>
              </a:ext>
            </a:extLst>
          </p:cNvPr>
          <p:cNvSpPr txBox="1"/>
          <p:nvPr/>
        </p:nvSpPr>
        <p:spPr>
          <a:xfrm>
            <a:off x="8079221" y="46892"/>
            <a:ext cx="1034322" cy="369332"/>
          </a:xfrm>
          <a:prstGeom prst="rect">
            <a:avLst/>
          </a:prstGeom>
          <a:solidFill>
            <a:schemeClr val="accent1">
              <a:lumMod val="75000"/>
              <a:alpha val="3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on board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B37517-04A3-254D-AC12-4071F3192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379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2B47C6-5109-8D48-80D0-5EE08D38098A}"/>
                  </a:ext>
                </a:extLst>
              </p:cNvPr>
              <p:cNvSpPr txBox="1"/>
              <p:nvPr/>
            </p:nvSpPr>
            <p:spPr>
              <a:xfrm>
                <a:off x="223695" y="2044516"/>
                <a:ext cx="6748001" cy="7264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7"/>
                                </m:rPr>
                                <a:rPr lang="en-US" b="1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</m:e>
                            <m:sup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>
                                      <a:latin typeface="Cambria Math" panose="02040503050406030204" pitchFamily="18" charset="0"/>
                                    </a:rPr>
                                    <m:t>𝐤</m:t>
                                  </m:r>
                                </m:e>
                                <m:sup>
                                  <m:r>
                                    <a:rPr lang="en-US" b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func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∭"/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>
                                      <a:latin typeface="Cambria Math" panose="02040503050406030204" pitchFamily="18" charset="0"/>
                                    </a:rPr>
                                    <m:t>𝐤</m:t>
                                  </m:r>
                                </m:e>
                                <m:sup>
                                  <m:r>
                                    <a:rPr lang="en-US" b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func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2B47C6-5109-8D48-80D0-5EE08D380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95" y="2044516"/>
                <a:ext cx="6748001" cy="726481"/>
              </a:xfrm>
              <a:prstGeom prst="rect">
                <a:avLst/>
              </a:prstGeom>
              <a:blipFill>
                <a:blip r:embed="rId2"/>
                <a:stretch>
                  <a:fillRect l="-376" t="-153448" r="-752" b="-218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D050272-0982-944D-9D55-BB0258B3AAF4}"/>
              </a:ext>
            </a:extLst>
          </p:cNvPr>
          <p:cNvSpPr txBox="1"/>
          <p:nvPr/>
        </p:nvSpPr>
        <p:spPr>
          <a:xfrm>
            <a:off x="223695" y="317020"/>
            <a:ext cx="3749215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Point defect – Mass contrast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C6DFC96-44CA-2E45-8A2C-A0F8035DEC6A}"/>
                  </a:ext>
                </a:extLst>
              </p:cNvPr>
              <p:cNvSpPr/>
              <p:nvPr/>
            </p:nvSpPr>
            <p:spPr>
              <a:xfrm>
                <a:off x="773083" y="2964993"/>
                <a:ext cx="7056291" cy="8333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∭"/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g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func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</m:e>
                            <m:sup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C6DFC96-44CA-2E45-8A2C-A0F8035DEC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083" y="2964993"/>
                <a:ext cx="7056291" cy="833370"/>
              </a:xfrm>
              <a:prstGeom prst="rect">
                <a:avLst/>
              </a:prstGeom>
              <a:blipFill>
                <a:blip r:embed="rId3"/>
                <a:stretch>
                  <a:fillRect t="-125373" b="-183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3BD0796-187D-ED42-A107-D17AB58A4913}"/>
                  </a:ext>
                </a:extLst>
              </p:cNvPr>
              <p:cNvSpPr/>
              <p:nvPr/>
            </p:nvSpPr>
            <p:spPr>
              <a:xfrm>
                <a:off x="773083" y="3830270"/>
                <a:ext cx="7750134" cy="9382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nary>
                        <m:naryPr>
                          <m:chr m:val="∭"/>
                          <m:limLoc m:val="undOvr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0 0 </m:t>
                          </m:r>
                        </m:sub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g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func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′2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fun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3BD0796-187D-ED42-A107-D17AB58A49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083" y="3830270"/>
                <a:ext cx="7750134" cy="938270"/>
              </a:xfrm>
              <a:prstGeom prst="rect">
                <a:avLst/>
              </a:prstGeom>
              <a:blipFill>
                <a:blip r:embed="rId4"/>
                <a:stretch>
                  <a:fillRect t="-105405" b="-164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0F6EB16B-47E7-9945-9B94-8798602AE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0431" y="112558"/>
            <a:ext cx="761322" cy="56394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8BBB1A-A258-2241-A372-75BBC5913BF1}"/>
              </a:ext>
            </a:extLst>
          </p:cNvPr>
          <p:cNvCxnSpPr>
            <a:cxnSpLocks/>
          </p:cNvCxnSpPr>
          <p:nvPr/>
        </p:nvCxnSpPr>
        <p:spPr>
          <a:xfrm>
            <a:off x="4894717" y="831818"/>
            <a:ext cx="67127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AC721F3-CECE-9048-AD97-6E1B5CBBEE17}"/>
                  </a:ext>
                </a:extLst>
              </p:cNvPr>
              <p:cNvSpPr txBox="1"/>
              <p:nvPr/>
            </p:nvSpPr>
            <p:spPr>
              <a:xfrm>
                <a:off x="5290060" y="426476"/>
                <a:ext cx="378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𝐤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AC721F3-CECE-9048-AD97-6E1B5CBBEE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0060" y="426476"/>
                <a:ext cx="37862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3D2AAEA-1A8F-A849-B240-6384686E696A}"/>
                  </a:ext>
                </a:extLst>
              </p:cNvPr>
              <p:cNvSpPr txBox="1"/>
              <p:nvPr/>
            </p:nvSpPr>
            <p:spPr>
              <a:xfrm>
                <a:off x="6374296" y="503092"/>
                <a:ext cx="2554295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400" dirty="0">
                    <a:latin typeface="Cambria" panose="02040503050406030204" pitchFamily="18" charset="0"/>
                  </a:rPr>
                  <a:t>we set </a:t>
                </a:r>
                <a:r>
                  <a:rPr lang="en-US" sz="1400" b="1" dirty="0">
                    <a:latin typeface="Cambria" panose="02040503050406030204" pitchFamily="18" charset="0"/>
                  </a:rPr>
                  <a:t>k</a:t>
                </a:r>
                <a:r>
                  <a:rPr lang="en-US" sz="1400" dirty="0">
                    <a:latin typeface="Cambria" panose="02040503050406030204" pitchFamily="18" charset="0"/>
                  </a:rPr>
                  <a:t> to be in the z-direction so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1400" b="1" dirty="0">
                    <a:latin typeface="Cambria" panose="02040503050406030204" pitchFamily="18" charset="0"/>
                  </a:rPr>
                  <a:t> </a:t>
                </a:r>
                <a:r>
                  <a:rPr lang="en-US" sz="1400" dirty="0">
                    <a:latin typeface="Cambria" panose="02040503050406030204" pitchFamily="18" charset="0"/>
                  </a:rPr>
                  <a:t>(angle between </a:t>
                </a:r>
                <a:r>
                  <a:rPr lang="en-US" sz="1400" b="1" dirty="0">
                    <a:latin typeface="Cambria" panose="02040503050406030204" pitchFamily="18" charset="0"/>
                  </a:rPr>
                  <a:t>k</a:t>
                </a:r>
                <a:r>
                  <a:rPr lang="en-US" sz="1400" dirty="0">
                    <a:latin typeface="Cambria" panose="02040503050406030204" pitchFamily="18" charset="0"/>
                  </a:rPr>
                  <a:t> and </a:t>
                </a:r>
                <a:r>
                  <a:rPr lang="en-US" sz="1400" b="1" dirty="0">
                    <a:latin typeface="Cambria" panose="02040503050406030204" pitchFamily="18" charset="0"/>
                  </a:rPr>
                  <a:t>k’</a:t>
                </a:r>
                <a:r>
                  <a:rPr lang="en-US" sz="1400" dirty="0">
                    <a:latin typeface="Cambria" panose="02040503050406030204" pitchFamily="18" charset="0"/>
                  </a:rPr>
                  <a:t>) equals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1400" dirty="0">
                    <a:latin typeface="Cambria" panose="02040503050406030204" pitchFamily="18" charset="0"/>
                  </a:rPr>
                  <a:t> the polar angle of </a:t>
                </a:r>
                <a:r>
                  <a:rPr lang="en-US" sz="1400" b="1" dirty="0">
                    <a:latin typeface="Cambria" panose="02040503050406030204" pitchFamily="18" charset="0"/>
                  </a:rPr>
                  <a:t>k’</a:t>
                </a:r>
                <a:r>
                  <a:rPr lang="en-US" sz="1400" dirty="0">
                    <a:latin typeface="Cambria" panose="02040503050406030204" pitchFamily="18" charset="0"/>
                  </a:rPr>
                  <a:t> in spherical coordinates.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3D2AAEA-1A8F-A849-B240-6384686E6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4296" y="503092"/>
                <a:ext cx="2554295" cy="1169551"/>
              </a:xfrm>
              <a:prstGeom prst="rect">
                <a:avLst/>
              </a:prstGeom>
              <a:blipFill>
                <a:blip r:embed="rId7"/>
                <a:stretch>
                  <a:fillRect l="-495" t="-1075"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103D9F7-8B27-BC43-BA99-D5EF5C53674C}"/>
              </a:ext>
            </a:extLst>
          </p:cNvPr>
          <p:cNvCxnSpPr/>
          <p:nvPr/>
        </p:nvCxnSpPr>
        <p:spPr>
          <a:xfrm>
            <a:off x="5694218" y="831818"/>
            <a:ext cx="38792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E83AFE5-6BC8-3048-BA0E-11AFEF08C02C}"/>
                  </a:ext>
                </a:extLst>
              </p:cNvPr>
              <p:cNvSpPr txBox="1"/>
              <p:nvPr/>
            </p:nvSpPr>
            <p:spPr>
              <a:xfrm>
                <a:off x="5728394" y="795808"/>
                <a:ext cx="3537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E83AFE5-6BC8-3048-BA0E-11AFEF08C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8394" y="795808"/>
                <a:ext cx="35375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97A29AC-A098-7D4F-8882-B99D74E442D6}"/>
                  </a:ext>
                </a:extLst>
              </p:cNvPr>
              <p:cNvSpPr txBox="1"/>
              <p:nvPr/>
            </p:nvSpPr>
            <p:spPr>
              <a:xfrm>
                <a:off x="1632950" y="4992148"/>
                <a:ext cx="1071384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97A29AC-A098-7D4F-8882-B99D74E442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2950" y="4992148"/>
                <a:ext cx="1071384" cy="390748"/>
              </a:xfrm>
              <a:prstGeom prst="rect">
                <a:avLst/>
              </a:prstGeom>
              <a:blipFill>
                <a:blip r:embed="rId9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0DCE564-53EF-064A-8226-5EF0817F0EDB}"/>
                  </a:ext>
                </a:extLst>
              </p:cNvPr>
              <p:cNvSpPr txBox="1"/>
              <p:nvPr/>
            </p:nvSpPr>
            <p:spPr>
              <a:xfrm>
                <a:off x="3597695" y="4800447"/>
                <a:ext cx="3588162" cy="8347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∬"/>
                          <m:limLoc m:val="undOvr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0 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func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0DCE564-53EF-064A-8226-5EF0817F0E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7695" y="4800447"/>
                <a:ext cx="3588162" cy="834780"/>
              </a:xfrm>
              <a:prstGeom prst="rect">
                <a:avLst/>
              </a:prstGeom>
              <a:blipFill>
                <a:blip r:embed="rId10"/>
                <a:stretch>
                  <a:fillRect l="-25000" t="-120896" r="-704" b="-188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BACC9CC-958B-3248-B6E3-A7D2C42349B3}"/>
                  </a:ext>
                </a:extLst>
              </p:cNvPr>
              <p:cNvSpPr/>
              <p:nvPr/>
            </p:nvSpPr>
            <p:spPr>
              <a:xfrm>
                <a:off x="773083" y="5706781"/>
                <a:ext cx="7448514" cy="903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nary>
                        <m:naryPr>
                          <m:limLoc m:val="undOvr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g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′2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BACC9CC-958B-3248-B6E3-A7D2C4234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083" y="5706781"/>
                <a:ext cx="7448514" cy="903645"/>
              </a:xfrm>
              <a:prstGeom prst="rect">
                <a:avLst/>
              </a:prstGeom>
              <a:blipFill>
                <a:blip r:embed="rId11"/>
                <a:stretch>
                  <a:fillRect t="-108219" b="-1671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D3B8535-93E8-904B-A27A-ECB19303AEF3}"/>
              </a:ext>
            </a:extLst>
          </p:cNvPr>
          <p:cNvCxnSpPr>
            <a:cxnSpLocks/>
          </p:cNvCxnSpPr>
          <p:nvPr/>
        </p:nvCxnSpPr>
        <p:spPr>
          <a:xfrm>
            <a:off x="4894717" y="831818"/>
            <a:ext cx="335637" cy="5512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F7A8407-17E5-AD4F-A0DF-C3BD2568C85F}"/>
                  </a:ext>
                </a:extLst>
              </p:cNvPr>
              <p:cNvSpPr txBox="1"/>
              <p:nvPr/>
            </p:nvSpPr>
            <p:spPr>
              <a:xfrm>
                <a:off x="4754742" y="1147390"/>
                <a:ext cx="385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𝐤</m:t>
                    </m:r>
                  </m:oMath>
                </a14:m>
                <a:r>
                  <a:rPr lang="en-US" b="1" dirty="0"/>
                  <a:t>’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F7A8407-17E5-AD4F-A0DF-C3BD2568C8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742" y="1147390"/>
                <a:ext cx="385042" cy="369332"/>
              </a:xfrm>
              <a:prstGeom prst="rect">
                <a:avLst/>
              </a:prstGeom>
              <a:blipFill>
                <a:blip r:embed="rId12"/>
                <a:stretch>
                  <a:fillRect t="-3333" r="-9375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Freeform 20">
            <a:extLst>
              <a:ext uri="{FF2B5EF4-FFF2-40B4-BE49-F238E27FC236}">
                <a16:creationId xmlns:a16="http://schemas.microsoft.com/office/drawing/2014/main" id="{35376908-5BF4-6C4C-A9D1-8D5B1EFDA30D}"/>
              </a:ext>
            </a:extLst>
          </p:cNvPr>
          <p:cNvSpPr/>
          <p:nvPr/>
        </p:nvSpPr>
        <p:spPr>
          <a:xfrm>
            <a:off x="5029200" y="828325"/>
            <a:ext cx="221673" cy="238475"/>
          </a:xfrm>
          <a:custGeom>
            <a:avLst/>
            <a:gdLst>
              <a:gd name="connsiteX0" fmla="*/ 0 w 221673"/>
              <a:gd name="connsiteY0" fmla="*/ 180109 h 180109"/>
              <a:gd name="connsiteX1" fmla="*/ 166255 w 221673"/>
              <a:gd name="connsiteY1" fmla="*/ 124691 h 180109"/>
              <a:gd name="connsiteX2" fmla="*/ 221673 w 221673"/>
              <a:gd name="connsiteY2" fmla="*/ 0 h 180109"/>
              <a:gd name="connsiteX0" fmla="*/ 0 w 221673"/>
              <a:gd name="connsiteY0" fmla="*/ 238475 h 238475"/>
              <a:gd name="connsiteX1" fmla="*/ 166255 w 221673"/>
              <a:gd name="connsiteY1" fmla="*/ 183057 h 238475"/>
              <a:gd name="connsiteX2" fmla="*/ 221673 w 221673"/>
              <a:gd name="connsiteY2" fmla="*/ 0 h 238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1673" h="238475">
                <a:moveTo>
                  <a:pt x="0" y="238475"/>
                </a:moveTo>
                <a:cubicBezTo>
                  <a:pt x="64655" y="225775"/>
                  <a:pt x="129310" y="222803"/>
                  <a:pt x="166255" y="183057"/>
                </a:cubicBezTo>
                <a:cubicBezTo>
                  <a:pt x="203200" y="143311"/>
                  <a:pt x="191655" y="16164"/>
                  <a:pt x="221673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F6829BC-990F-AF44-B240-F5E134B232B3}"/>
                  </a:ext>
                </a:extLst>
              </p:cNvPr>
              <p:cNvSpPr txBox="1"/>
              <p:nvPr/>
            </p:nvSpPr>
            <p:spPr>
              <a:xfrm>
                <a:off x="5149967" y="892262"/>
                <a:ext cx="4251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F6829BC-990F-AF44-B240-F5E134B23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967" y="892262"/>
                <a:ext cx="425116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31BE521-2386-CB4B-A0D4-38F5D994D0BD}"/>
                  </a:ext>
                </a:extLst>
              </p:cNvPr>
              <p:cNvSpPr txBox="1"/>
              <p:nvPr/>
            </p:nvSpPr>
            <p:spPr>
              <a:xfrm>
                <a:off x="408729" y="1190915"/>
                <a:ext cx="2880212" cy="3843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(1−</m:t>
                      </m:r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acc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𝐤</m:t>
                              </m:r>
                            </m:e>
                            <m:sup>
                              <m:r>
                                <a:rPr lang="en-US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)=(1−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31BE521-2386-CB4B-A0D4-38F5D994D0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729" y="1190915"/>
                <a:ext cx="2880212" cy="384336"/>
              </a:xfrm>
              <a:prstGeom prst="rect">
                <a:avLst/>
              </a:prstGeom>
              <a:blipFill>
                <a:blip r:embed="rId14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E37E4007-2050-C340-97B3-DADF486C39C4}"/>
              </a:ext>
            </a:extLst>
          </p:cNvPr>
          <p:cNvSpPr txBox="1"/>
          <p:nvPr/>
        </p:nvSpPr>
        <p:spPr>
          <a:xfrm>
            <a:off x="8079221" y="46892"/>
            <a:ext cx="1034322" cy="369332"/>
          </a:xfrm>
          <a:prstGeom prst="rect">
            <a:avLst/>
          </a:prstGeom>
          <a:solidFill>
            <a:schemeClr val="accent1">
              <a:lumMod val="75000"/>
              <a:alpha val="3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on board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8287E3-9D0E-8D4A-AA91-F67CDD524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80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060B99-FF1D-2048-9529-F0F95AB1E160}"/>
                  </a:ext>
                </a:extLst>
              </p:cNvPr>
              <p:cNvSpPr txBox="1"/>
              <p:nvPr/>
            </p:nvSpPr>
            <p:spPr>
              <a:xfrm>
                <a:off x="310312" y="3429000"/>
                <a:ext cx="3575979" cy="7587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𝜏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060B99-FF1D-2048-9529-F0F95AB1E1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312" y="3429000"/>
                <a:ext cx="3575979" cy="758734"/>
              </a:xfrm>
              <a:prstGeom prst="rect">
                <a:avLst/>
              </a:prstGeom>
              <a:blipFill>
                <a:blip r:embed="rId2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F09D54A-510C-0748-85DA-A47B4B5A11AD}"/>
                  </a:ext>
                </a:extLst>
              </p:cNvPr>
              <p:cNvSpPr/>
              <p:nvPr/>
            </p:nvSpPr>
            <p:spPr>
              <a:xfrm>
                <a:off x="310312" y="1074977"/>
                <a:ext cx="4618893" cy="7712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g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F09D54A-510C-0748-85DA-A47B4B5A11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312" y="1074977"/>
                <a:ext cx="4618893" cy="771237"/>
              </a:xfrm>
              <a:prstGeom prst="rect">
                <a:avLst/>
              </a:prstGeom>
              <a:blipFill>
                <a:blip r:embed="rId3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145FAD0-230E-244B-B03A-3D4A6BFCF7BD}"/>
              </a:ext>
            </a:extLst>
          </p:cNvPr>
          <p:cNvSpPr txBox="1"/>
          <p:nvPr/>
        </p:nvSpPr>
        <p:spPr>
          <a:xfrm>
            <a:off x="223695" y="317020"/>
            <a:ext cx="3749215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Point defect – Mass contrast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525A700-6C8C-D441-8549-861E776B690F}"/>
                  </a:ext>
                </a:extLst>
              </p:cNvPr>
              <p:cNvSpPr txBox="1"/>
              <p:nvPr/>
            </p:nvSpPr>
            <p:spPr>
              <a:xfrm>
                <a:off x="406344" y="4854560"/>
                <a:ext cx="5135474" cy="1498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dirty="0">
                    <a:latin typeface="Cambria" panose="02040503050406030204" pitchFamily="18" charset="0"/>
                  </a:rPr>
                  <a:t>A localized scattering potential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𝐫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</a:rPr>
                  <a:t>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</a:rPr>
                  <a:t>) results in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acc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atin typeface="Cambria" panose="02040503050406030204" pitchFamily="18" charset="0"/>
                  </a:rPr>
                  <a:t>. The fact that it’s a point defect (0d,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</a:rPr>
                  <a:t>), means the phonon can scattering into the 3D density of states,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d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atin typeface="Cambria" panose="02040503050406030204" pitchFamily="18" charset="0"/>
                  </a:rPr>
                  <a:t>. </a:t>
                </a:r>
                <a:r>
                  <a:rPr lang="en-US" b="1" dirty="0">
                    <a:latin typeface="Cambria" panose="02040503050406030204" pitchFamily="18" charset="0"/>
                  </a:rPr>
                  <a:t>Together we get the Raleigh scattering,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</m:sSup>
                  </m:oMath>
                </a14:m>
                <a:r>
                  <a:rPr lang="en-US" b="1" dirty="0">
                    <a:latin typeface="Cambria" panose="02040503050406030204" pitchFamily="18" charset="0"/>
                  </a:rPr>
                  <a:t> power law.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525A700-6C8C-D441-8549-861E776B6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344" y="4854560"/>
                <a:ext cx="5135474" cy="1498102"/>
              </a:xfrm>
              <a:prstGeom prst="rect">
                <a:avLst/>
              </a:prstGeom>
              <a:blipFill>
                <a:blip r:embed="rId4"/>
                <a:stretch>
                  <a:fillRect l="-988" t="-840" r="-1481" b="-5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48A447E-11F8-424C-9093-857B4B9441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5391" b="33316"/>
          <a:stretch/>
        </p:blipFill>
        <p:spPr>
          <a:xfrm>
            <a:off x="5872779" y="403008"/>
            <a:ext cx="2756581" cy="4291487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EA86DD2C-A1BD-1C40-BC7F-1C1A988F7B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3998" r="65391"/>
          <a:stretch/>
        </p:blipFill>
        <p:spPr>
          <a:xfrm>
            <a:off x="5872778" y="5067066"/>
            <a:ext cx="2756581" cy="16733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B4EDA5C-48D4-794A-A345-1B67F9422BA8}"/>
                  </a:ext>
                </a:extLst>
              </p:cNvPr>
              <p:cNvSpPr txBox="1"/>
              <p:nvPr/>
            </p:nvSpPr>
            <p:spPr>
              <a:xfrm>
                <a:off x="223695" y="2361471"/>
                <a:ext cx="2612575" cy="5747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d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  <a:p>
                <a:pPr algn="l"/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B4EDA5C-48D4-794A-A345-1B67F9422B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95" y="2361471"/>
                <a:ext cx="2612575" cy="5747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1B4A3F-9F73-F647-AE8C-7DDB1BE9E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566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E464C16-7684-324A-8661-24B367A496A2}"/>
                  </a:ext>
                </a:extLst>
              </p:cNvPr>
              <p:cNvSpPr txBox="1"/>
              <p:nvPr/>
            </p:nvSpPr>
            <p:spPr>
              <a:xfrm>
                <a:off x="223695" y="2092393"/>
                <a:ext cx="5154616" cy="7712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𝜏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E464C16-7684-324A-8661-24B367A496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95" y="2092393"/>
                <a:ext cx="5154616" cy="771237"/>
              </a:xfrm>
              <a:prstGeom prst="rect">
                <a:avLst/>
              </a:prstGeom>
              <a:blipFill>
                <a:blip r:embed="rId2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771F1CE-73B2-4846-942B-B5253C480E91}"/>
              </a:ext>
            </a:extLst>
          </p:cNvPr>
          <p:cNvSpPr txBox="1"/>
          <p:nvPr/>
        </p:nvSpPr>
        <p:spPr>
          <a:xfrm>
            <a:off x="223695" y="317020"/>
            <a:ext cx="3749215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Line defect – Mass contrast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7793DEF-D759-E940-B4CF-44D012FCB6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09" r="37457" b="33316"/>
          <a:stretch/>
        </p:blipFill>
        <p:spPr>
          <a:xfrm>
            <a:off x="6536757" y="117542"/>
            <a:ext cx="2224908" cy="4291487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B5461DE-A4E3-A44B-ABA5-140B81D083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152" t="73998" r="34021"/>
          <a:stretch/>
        </p:blipFill>
        <p:spPr>
          <a:xfrm>
            <a:off x="6403407" y="4728346"/>
            <a:ext cx="2455333" cy="16733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6106CB-95A1-C344-B0D1-C5B89BE8A0AE}"/>
                  </a:ext>
                </a:extLst>
              </p:cNvPr>
              <p:cNvSpPr txBox="1"/>
              <p:nvPr/>
            </p:nvSpPr>
            <p:spPr>
              <a:xfrm>
                <a:off x="223695" y="5084365"/>
                <a:ext cx="5135474" cy="1527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dirty="0">
                    <a:latin typeface="Cambria" panose="02040503050406030204" pitchFamily="18" charset="0"/>
                  </a:rPr>
                  <a:t>A localized scattering potential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</a:rPr>
                  <a:t>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</a:rPr>
                  <a:t>) results in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acc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atin typeface="Cambria" panose="02040503050406030204" pitchFamily="18" charset="0"/>
                  </a:rPr>
                  <a:t>. The fact that it’s a line defect (1d,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</a:rPr>
                  <a:t>), means the phonon can scattering into the 2D density of states,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d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</a:rPr>
                  <a:t>. </a:t>
                </a:r>
                <a:r>
                  <a:rPr lang="en-US" b="1" dirty="0">
                    <a:latin typeface="Cambria" panose="02040503050406030204" pitchFamily="18" charset="0"/>
                  </a:rPr>
                  <a:t>Together we get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b="1" dirty="0">
                    <a:latin typeface="Cambria" panose="02040503050406030204" pitchFamily="18" charset="0"/>
                  </a:rPr>
                  <a:t> power law.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6106CB-95A1-C344-B0D1-C5B89BE8A0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95" y="5084365"/>
                <a:ext cx="5135474" cy="1527278"/>
              </a:xfrm>
              <a:prstGeom prst="rect">
                <a:avLst/>
              </a:prstGeom>
              <a:blipFill>
                <a:blip r:embed="rId4"/>
                <a:stretch>
                  <a:fillRect l="-988" t="-820"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1540ED-32A8-D344-99C7-9B69104FDE9A}"/>
                  </a:ext>
                </a:extLst>
              </p:cNvPr>
              <p:cNvSpPr txBox="1"/>
              <p:nvPr/>
            </p:nvSpPr>
            <p:spPr>
              <a:xfrm>
                <a:off x="223695" y="3149121"/>
                <a:ext cx="2882777" cy="390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𝜏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d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acc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1540ED-32A8-D344-99C7-9B69104FD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95" y="3149121"/>
                <a:ext cx="2882777" cy="390107"/>
              </a:xfrm>
              <a:prstGeom prst="rect">
                <a:avLst/>
              </a:prstGeom>
              <a:blipFill>
                <a:blip r:embed="rId5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85EE1C7-0EE8-504E-9062-755BB99254DE}"/>
                  </a:ext>
                </a:extLst>
              </p:cNvPr>
              <p:cNvSpPr/>
              <p:nvPr/>
            </p:nvSpPr>
            <p:spPr>
              <a:xfrm>
                <a:off x="409603" y="3978910"/>
                <a:ext cx="4028090" cy="7494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85EE1C7-0EE8-504E-9062-755BB99254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603" y="3978910"/>
                <a:ext cx="4028090" cy="749436"/>
              </a:xfrm>
              <a:prstGeom prst="rect">
                <a:avLst/>
              </a:prstGeom>
              <a:blipFill>
                <a:blip r:embed="rId6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AAE65A-BFEF-024A-AD64-7C84C4C1C215}"/>
                  </a:ext>
                </a:extLst>
              </p:cNvPr>
              <p:cNvSpPr txBox="1"/>
              <p:nvPr/>
            </p:nvSpPr>
            <p:spPr>
              <a:xfrm>
                <a:off x="223695" y="1064176"/>
                <a:ext cx="3840603" cy="6186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𝜔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AAE65A-BFEF-024A-AD64-7C84C4C1C2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95" y="1064176"/>
                <a:ext cx="3840603" cy="6186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D4938289-A679-3944-B968-C3E58E0827EA}"/>
              </a:ext>
            </a:extLst>
          </p:cNvPr>
          <p:cNvSpPr txBox="1"/>
          <p:nvPr/>
        </p:nvSpPr>
        <p:spPr>
          <a:xfrm>
            <a:off x="4064298" y="228245"/>
            <a:ext cx="222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Cambria" panose="02040503050406030204" pitchFamily="18" charset="0"/>
              </a:rPr>
              <a:t>details in supplemental slides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AEA9B873-D0D2-D94F-84C6-F8AB35D93ACE}"/>
              </a:ext>
            </a:extLst>
          </p:cNvPr>
          <p:cNvSpPr/>
          <p:nvPr/>
        </p:nvSpPr>
        <p:spPr>
          <a:xfrm>
            <a:off x="7845692" y="1319513"/>
            <a:ext cx="181484" cy="76518"/>
          </a:xfrm>
          <a:custGeom>
            <a:avLst/>
            <a:gdLst>
              <a:gd name="connsiteX0" fmla="*/ 0 w 181484"/>
              <a:gd name="connsiteY0" fmla="*/ 6716 h 76518"/>
              <a:gd name="connsiteX1" fmla="*/ 104702 w 181484"/>
              <a:gd name="connsiteY1" fmla="*/ 6716 h 76518"/>
              <a:gd name="connsiteX2" fmla="*/ 181484 w 181484"/>
              <a:gd name="connsiteY2" fmla="*/ 76518 h 7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484" h="76518">
                <a:moveTo>
                  <a:pt x="0" y="6716"/>
                </a:moveTo>
                <a:cubicBezTo>
                  <a:pt x="37227" y="899"/>
                  <a:pt x="74455" y="-4918"/>
                  <a:pt x="104702" y="6716"/>
                </a:cubicBezTo>
                <a:cubicBezTo>
                  <a:pt x="134949" y="18350"/>
                  <a:pt x="162870" y="53251"/>
                  <a:pt x="181484" y="7651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D50501C-77CD-B749-9ED2-9D88CBFDCFDF}"/>
                  </a:ext>
                </a:extLst>
              </p:cNvPr>
              <p:cNvSpPr txBox="1"/>
              <p:nvPr/>
            </p:nvSpPr>
            <p:spPr>
              <a:xfrm>
                <a:off x="7851336" y="1306817"/>
                <a:ext cx="166328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16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D50501C-77CD-B749-9ED2-9D88CBFDC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1336" y="1306817"/>
                <a:ext cx="166328" cy="246221"/>
              </a:xfrm>
              <a:prstGeom prst="rect">
                <a:avLst/>
              </a:prstGeom>
              <a:blipFill>
                <a:blip r:embed="rId8"/>
                <a:stretch>
                  <a:fillRect l="-21429" r="-21429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F446CC-EFE7-0042-917E-E2FEDEDE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823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524728-FC7C-FD4D-A7B1-3D876ECDE5B9}"/>
              </a:ext>
            </a:extLst>
          </p:cNvPr>
          <p:cNvSpPr txBox="1"/>
          <p:nvPr/>
        </p:nvSpPr>
        <p:spPr>
          <a:xfrm>
            <a:off x="567003" y="359975"/>
            <a:ext cx="800999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600" dirty="0"/>
              <a:t>A breakdown of phonon thermal conductivity</a:t>
            </a:r>
          </a:p>
          <a:p>
            <a:pPr marL="514350" indent="-514350">
              <a:buFont typeface="+mj-lt"/>
              <a:buAutoNum type="arabicPeriod"/>
            </a:pPr>
            <a:endParaRPr lang="en-US" sz="2600" dirty="0"/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The vibrational (lattice) Hamiltonian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2600" dirty="0"/>
              <a:t>The Harmonic Hamiltonian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2600" dirty="0"/>
              <a:t>Types of phonon scattering</a:t>
            </a:r>
          </a:p>
          <a:p>
            <a:pPr marL="971550" lvl="1" indent="-514350">
              <a:buFont typeface="+mj-lt"/>
              <a:buAutoNum type="alphaLcParenR"/>
            </a:pPr>
            <a:endParaRPr lang="en-US" sz="2600" dirty="0"/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Scattering potential → Scattering Probability → Relaxation time (lifetime)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2600" dirty="0"/>
              <a:t>point defects 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2600" dirty="0"/>
              <a:t>line defects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2600" dirty="0"/>
              <a:t>planar defects</a:t>
            </a:r>
          </a:p>
          <a:p>
            <a:pPr marL="971550" lvl="1" indent="-514350">
              <a:buFont typeface="+mj-lt"/>
              <a:buAutoNum type="alphaLcParenR"/>
            </a:pPr>
            <a:endParaRPr lang="en-US" sz="2600" dirty="0"/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Phonon-phonon scattering</a:t>
            </a:r>
          </a:p>
          <a:p>
            <a:pPr marL="514350" indent="-514350">
              <a:buFont typeface="+mj-lt"/>
              <a:buAutoNum type="arabicPeriod"/>
            </a:pPr>
            <a:endParaRPr lang="en-US" sz="2600" dirty="0"/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Low-frequency behavior of thermal </a:t>
            </a:r>
            <a:r>
              <a:rPr lang="en-US" sz="2600" dirty="0" err="1"/>
              <a:t>conductivty</a:t>
            </a:r>
            <a:endParaRPr lang="en-US" sz="2600" dirty="0"/>
          </a:p>
          <a:p>
            <a:pPr marL="514350" indent="-514350">
              <a:buFont typeface="+mj-lt"/>
              <a:buAutoNum type="arabicPeriod"/>
            </a:pPr>
            <a:endParaRPr lang="en-US" sz="2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DD3455-7511-4C4E-A7C0-771A2CB07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678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8E7DDD-43E4-DC41-85A8-6EEAD22394CE}"/>
              </a:ext>
            </a:extLst>
          </p:cNvPr>
          <p:cNvSpPr txBox="1"/>
          <p:nvPr/>
        </p:nvSpPr>
        <p:spPr>
          <a:xfrm>
            <a:off x="223695" y="317020"/>
            <a:ext cx="3357705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Elastic defect scattering cheat sheet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AA9F27F-BFFC-4540-88B2-CC4BDBB67BD4}"/>
                  </a:ext>
                </a:extLst>
              </p:cNvPr>
              <p:cNvSpPr txBox="1"/>
              <p:nvPr/>
            </p:nvSpPr>
            <p:spPr>
              <a:xfrm>
                <a:off x="3968106" y="388578"/>
                <a:ext cx="3819827" cy="390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 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acc>
                                        <m:accPr>
                                          <m:chr m:val="̅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</m:acc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d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acc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AA9F27F-BFFC-4540-88B2-CC4BDBB67B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106" y="388578"/>
                <a:ext cx="3819827" cy="390107"/>
              </a:xfrm>
              <a:prstGeom prst="rect">
                <a:avLst/>
              </a:prstGeom>
              <a:blipFill>
                <a:blip r:embed="rId2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B07117D-4D0F-4147-B1A3-BBCDDF5E0C52}"/>
              </a:ext>
            </a:extLst>
          </p:cNvPr>
          <p:cNvCxnSpPr/>
          <p:nvPr/>
        </p:nvCxnSpPr>
        <p:spPr>
          <a:xfrm>
            <a:off x="2918563" y="1424499"/>
            <a:ext cx="0" cy="4800600"/>
          </a:xfrm>
          <a:prstGeom prst="line">
            <a:avLst/>
          </a:prstGeom>
          <a:ln w="2540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1D5A21D-2321-9D49-A7D2-44494D417B13}"/>
              </a:ext>
            </a:extLst>
          </p:cNvPr>
          <p:cNvCxnSpPr/>
          <p:nvPr/>
        </p:nvCxnSpPr>
        <p:spPr>
          <a:xfrm>
            <a:off x="6097749" y="1361956"/>
            <a:ext cx="0" cy="4800600"/>
          </a:xfrm>
          <a:prstGeom prst="line">
            <a:avLst/>
          </a:prstGeom>
          <a:ln w="2540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72CF138-806B-824F-A7B7-50507FF1E1D1}"/>
                  </a:ext>
                </a:extLst>
              </p:cNvPr>
              <p:cNvSpPr txBox="1"/>
              <p:nvPr/>
            </p:nvSpPr>
            <p:spPr>
              <a:xfrm>
                <a:off x="223695" y="1238250"/>
                <a:ext cx="25338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latin typeface="Cambria" panose="02040503050406030204" pitchFamily="18" charset="0"/>
                  </a:rPr>
                  <a:t>0D (point defect,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72CF138-806B-824F-A7B7-50507FF1E1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95" y="1238250"/>
                <a:ext cx="2533835" cy="369332"/>
              </a:xfrm>
              <a:prstGeom prst="rect">
                <a:avLst/>
              </a:prstGeom>
              <a:blipFill>
                <a:blip r:embed="rId3"/>
                <a:stretch>
                  <a:fillRect l="-2000" t="-6667" r="-1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C1D73E-75F6-EA47-9872-4F0A99D99B50}"/>
                  </a:ext>
                </a:extLst>
              </p:cNvPr>
              <p:cNvSpPr txBox="1"/>
              <p:nvPr/>
            </p:nvSpPr>
            <p:spPr>
              <a:xfrm>
                <a:off x="3387483" y="1238250"/>
                <a:ext cx="23805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mbria" panose="02040503050406030204" pitchFamily="18" charset="0"/>
                  </a:rPr>
                  <a:t>1D (line defect,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C1D73E-75F6-EA47-9872-4F0A99D99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483" y="1238250"/>
                <a:ext cx="2380523" cy="369332"/>
              </a:xfrm>
              <a:prstGeom prst="rect">
                <a:avLst/>
              </a:prstGeom>
              <a:blipFill>
                <a:blip r:embed="rId4"/>
                <a:stretch>
                  <a:fillRect l="-2128" t="-6667" r="-1064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719619E-654D-8F4E-BE15-C23D5C3A1935}"/>
                  </a:ext>
                </a:extLst>
              </p:cNvPr>
              <p:cNvSpPr txBox="1"/>
              <p:nvPr/>
            </p:nvSpPr>
            <p:spPr>
              <a:xfrm>
                <a:off x="6397382" y="1238250"/>
                <a:ext cx="26530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mbria" panose="02040503050406030204" pitchFamily="18" charset="0"/>
                  </a:rPr>
                  <a:t>2D (planar defect,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719619E-654D-8F4E-BE15-C23D5C3A19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7382" y="1238250"/>
                <a:ext cx="2653034" cy="369332"/>
              </a:xfrm>
              <a:prstGeom prst="rect">
                <a:avLst/>
              </a:prstGeom>
              <a:blipFill>
                <a:blip r:embed="rId5"/>
                <a:stretch>
                  <a:fillRect l="-2392" t="-6667" r="-478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D63B6ED-7829-1249-A529-766C87873BFA}"/>
                  </a:ext>
                </a:extLst>
              </p:cNvPr>
              <p:cNvSpPr txBox="1"/>
              <p:nvPr/>
            </p:nvSpPr>
            <p:spPr>
              <a:xfrm>
                <a:off x="3686915" y="1872311"/>
                <a:ext cx="1021497" cy="4019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13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3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300" b="0" i="0" smtClean="0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300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3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D63B6ED-7829-1249-A529-766C87873B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6915" y="1872311"/>
                <a:ext cx="1021497" cy="401905"/>
              </a:xfrm>
              <a:prstGeom prst="rect">
                <a:avLst/>
              </a:prstGeom>
              <a:blipFill>
                <a:blip r:embed="rId6"/>
                <a:stretch>
                  <a:fillRect l="-2439" r="-1220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BCF934-DEC7-5B44-8EE1-DE2880321520}"/>
                  </a:ext>
                </a:extLst>
              </p:cNvPr>
              <p:cNvSpPr txBox="1"/>
              <p:nvPr/>
            </p:nvSpPr>
            <p:spPr>
              <a:xfrm>
                <a:off x="573750" y="1782800"/>
                <a:ext cx="1117742" cy="4673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m:rPr>
                              <m:sty m:val="p"/>
                            </m:rPr>
                            <a:rPr lang="en-US" sz="13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3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300" b="0" i="0" smtClean="0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300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  <m:sup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13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BCF934-DEC7-5B44-8EE1-DE28803215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750" y="1782800"/>
                <a:ext cx="1117742" cy="467372"/>
              </a:xfrm>
              <a:prstGeom prst="rect">
                <a:avLst/>
              </a:prstGeom>
              <a:blipFill>
                <a:blip r:embed="rId7"/>
                <a:stretch>
                  <a:fillRect l="-2247"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EE45F6-7748-2D4D-B7F3-A5E20B4723C3}"/>
                  </a:ext>
                </a:extLst>
              </p:cNvPr>
              <p:cNvSpPr txBox="1"/>
              <p:nvPr/>
            </p:nvSpPr>
            <p:spPr>
              <a:xfrm>
                <a:off x="2952712" y="2666858"/>
                <a:ext cx="3157083" cy="5246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13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3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3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∬"/>
                          <m:limLoc m:val="undOvr"/>
                          <m:subHide m:val="on"/>
                          <m:supHide m:val="on"/>
                          <m:ctrlPr>
                            <a:rPr lang="en-US" sz="13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3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3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</m:nary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𝑑𝑥𝑑𝑦</m:t>
                      </m:r>
                    </m:oMath>
                  </m:oMathPara>
                </a14:m>
                <a:endParaRPr lang="en-US" sz="13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EE45F6-7748-2D4D-B7F3-A5E20B4723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712" y="2666858"/>
                <a:ext cx="3157083" cy="524695"/>
              </a:xfrm>
              <a:prstGeom prst="rect">
                <a:avLst/>
              </a:prstGeom>
              <a:blipFill>
                <a:blip r:embed="rId8"/>
                <a:stretch>
                  <a:fillRect t="-154762" b="-2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81F752B-9140-7B4A-9B5C-FD9865692754}"/>
                  </a:ext>
                </a:extLst>
              </p:cNvPr>
              <p:cNvSpPr txBox="1"/>
              <p:nvPr/>
            </p:nvSpPr>
            <p:spPr>
              <a:xfrm>
                <a:off x="310650" y="2666858"/>
                <a:ext cx="1967846" cy="5246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m:rPr>
                              <m:sty m:val="p"/>
                            </m:rPr>
                            <a:rPr lang="en-US" sz="13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300" b="1" i="0" smtClean="0">
                          <a:latin typeface="Cambria Math" panose="02040503050406030204" pitchFamily="18" charset="0"/>
                        </a:rPr>
                        <m:t>𝐪</m:t>
                      </m:r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∭"/>
                          <m:limLoc m:val="undOvr"/>
                          <m:subHide m:val="on"/>
                          <m:supHide m:val="on"/>
                          <m:ctrlPr>
                            <a:rPr lang="en-US" sz="13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1300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13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300" b="1"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13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3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3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3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300" b="1">
                                  <a:latin typeface="Cambria Math" panose="02040503050406030204" pitchFamily="18" charset="0"/>
                                </a:rPr>
                                <m:t>𝐪</m:t>
                              </m:r>
                              <m:r>
                                <a:rPr lang="en-US" sz="13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13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𝐫</m:t>
                              </m:r>
                            </m:sup>
                          </m:sSup>
                          <m:r>
                            <a:rPr lang="en-US" sz="13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300" b="1"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</m:nary>
                    </m:oMath>
                  </m:oMathPara>
                </a14:m>
                <a:endParaRPr lang="en-US" sz="13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81F752B-9140-7B4A-9B5C-FD98656927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650" y="2666858"/>
                <a:ext cx="1967846" cy="524695"/>
              </a:xfrm>
              <a:prstGeom prst="rect">
                <a:avLst/>
              </a:prstGeom>
              <a:blipFill>
                <a:blip r:embed="rId9"/>
                <a:stretch>
                  <a:fillRect l="-1935" t="-154762" r="-645" b="-2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ADA12A7-A90E-F343-A0A7-0A6DE94EB328}"/>
                  </a:ext>
                </a:extLst>
              </p:cNvPr>
              <p:cNvSpPr txBox="1"/>
              <p:nvPr/>
            </p:nvSpPr>
            <p:spPr>
              <a:xfrm>
                <a:off x="7093906" y="1836532"/>
                <a:ext cx="759182" cy="4351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sty m:val="p"/>
                            </m:rPr>
                            <a:rPr lang="en-US" sz="13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3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300" b="0" i="0" smtClean="0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3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ADA12A7-A90E-F343-A0A7-0A6DE94EB3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3906" y="1836532"/>
                <a:ext cx="759182" cy="435119"/>
              </a:xfrm>
              <a:prstGeom prst="rect">
                <a:avLst/>
              </a:prstGeom>
              <a:blipFill>
                <a:blip r:embed="rId10"/>
                <a:stretch>
                  <a:fillRect l="-5000" r="-1667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9626321-C822-E541-B08D-FD953E4BDC73}"/>
                  </a:ext>
                </a:extLst>
              </p:cNvPr>
              <p:cNvSpPr txBox="1"/>
              <p:nvPr/>
            </p:nvSpPr>
            <p:spPr>
              <a:xfrm>
                <a:off x="6602155" y="2666858"/>
                <a:ext cx="2197653" cy="5246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sty m:val="p"/>
                            </m:rPr>
                            <a:rPr lang="en-US" sz="13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3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3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1300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13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3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13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3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3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3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3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3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3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13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3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</m:nary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en-US" sz="13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9626321-C822-E541-B08D-FD953E4BDC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2155" y="2666858"/>
                <a:ext cx="2197653" cy="524695"/>
              </a:xfrm>
              <a:prstGeom prst="rect">
                <a:avLst/>
              </a:prstGeom>
              <a:blipFill>
                <a:blip r:embed="rId11"/>
                <a:stretch>
                  <a:fillRect t="-154762" b="-2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E0F4652-7EDA-9546-8C8B-B728219446C2}"/>
                  </a:ext>
                </a:extLst>
              </p:cNvPr>
              <p:cNvSpPr txBox="1"/>
              <p:nvPr/>
            </p:nvSpPr>
            <p:spPr>
              <a:xfrm>
                <a:off x="80356" y="3542286"/>
                <a:ext cx="2780056" cy="5246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3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3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00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13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1300" b="0" i="0" smtClean="0">
                                          <a:latin typeface="Cambria Math" panose="02040503050406030204" pitchFamily="18" charset="0"/>
                                        </a:rPr>
                                        <m:t>d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acc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3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3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3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00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13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  <m:r>
                                        <a:rPr lang="en-US" sz="13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(1−</m:t>
                          </m:r>
                          <m:acc>
                            <m:accPr>
                              <m:chr m:val="̂"/>
                              <m:ctrlP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300" b="1" i="0" smtClean="0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  <m:r>
                                <a:rPr lang="en-US" sz="1300" b="1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acc>
                          <m:r>
                            <a:rPr lang="en-US" sz="13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̂"/>
                              <m:ctrlPr>
                                <a:rPr lang="en-US" sz="13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3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𝐤</m:t>
                              </m:r>
                              <m:r>
                                <a:rPr lang="en-US" sz="13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e>
                          </m:acc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n-US" sz="1300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13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E0F4652-7EDA-9546-8C8B-B72821944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56" y="3542286"/>
                <a:ext cx="2780056" cy="524695"/>
              </a:xfrm>
              <a:prstGeom prst="rect">
                <a:avLst/>
              </a:prstGeom>
              <a:blipFill>
                <a:blip r:embed="rId12"/>
                <a:stretch>
                  <a:fillRect t="-154762" r="-1364" b="-2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267482A-1BC4-EF4D-B175-E3582A8B6688}"/>
                  </a:ext>
                </a:extLst>
              </p:cNvPr>
              <p:cNvSpPr txBox="1"/>
              <p:nvPr/>
            </p:nvSpPr>
            <p:spPr>
              <a:xfrm>
                <a:off x="539102" y="4608887"/>
                <a:ext cx="1432700" cy="2000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13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3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p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3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3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func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13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13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267482A-1BC4-EF4D-B175-E3582A8B66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102" y="4608887"/>
                <a:ext cx="1432700" cy="200055"/>
              </a:xfrm>
              <a:prstGeom prst="rect">
                <a:avLst/>
              </a:prstGeom>
              <a:blipFill>
                <a:blip r:embed="rId13"/>
                <a:stretch>
                  <a:fillRect l="-1754" r="-3509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6D326DB-F225-4743-8A76-2D2B9A0594BD}"/>
                  </a:ext>
                </a:extLst>
              </p:cNvPr>
              <p:cNvSpPr txBox="1"/>
              <p:nvPr/>
            </p:nvSpPr>
            <p:spPr>
              <a:xfrm>
                <a:off x="859578" y="5226049"/>
                <a:ext cx="813363" cy="2000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00" b="1" i="0" smtClean="0">
                          <a:latin typeface="Cambria Math" panose="02040503050406030204" pitchFamily="18" charset="0"/>
                        </a:rPr>
                        <m:t>𝐪</m:t>
                      </m:r>
                      <m:r>
                        <a:rPr lang="en-US" sz="1300" b="1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3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300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</m:e>
                        <m:sup>
                          <m:r>
                            <a:rPr lang="en-US" sz="1300" b="1" i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300" b="1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300" b="1" i="0" smtClean="0">
                          <a:latin typeface="Cambria Math" panose="02040503050406030204" pitchFamily="18" charset="0"/>
                        </a:rPr>
                        <m:t>𝐤</m:t>
                      </m:r>
                    </m:oMath>
                  </m:oMathPara>
                </a14:m>
                <a:endParaRPr lang="en-US" sz="1300" b="1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6D326DB-F225-4743-8A76-2D2B9A0594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578" y="5226049"/>
                <a:ext cx="813363" cy="200055"/>
              </a:xfrm>
              <a:prstGeom prst="rect">
                <a:avLst/>
              </a:prstGeom>
              <a:blipFill>
                <a:blip r:embed="rId14"/>
                <a:stretch>
                  <a:fillRect l="-4615" r="-3077" b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E21095B-DF8B-FF49-BFE7-73150BCE6491}"/>
                  </a:ext>
                </a:extLst>
              </p:cNvPr>
              <p:cNvSpPr txBox="1"/>
              <p:nvPr/>
            </p:nvSpPr>
            <p:spPr>
              <a:xfrm>
                <a:off x="28600" y="5744088"/>
                <a:ext cx="2598340" cy="2000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00" b="1" i="0" smtClean="0">
                          <a:latin typeface="Cambria Math" panose="02040503050406030204" pitchFamily="18" charset="0"/>
                        </a:rPr>
                        <m:t>𝐤</m:t>
                      </m:r>
                      <m:r>
                        <a:rPr lang="en-US" sz="13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(</m:t>
                      </m:r>
                      <m:func>
                        <m:funcPr>
                          <m:ctrlPr>
                            <a:rPr lang="en-US" sz="13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3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func>
                        <m:funcPr>
                          <m:ctrlPr>
                            <a:rPr lang="en-US" sz="13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3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func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,</m:t>
                      </m:r>
                      <m:func>
                        <m:funcPr>
                          <m:ctrlPr>
                            <a:rPr lang="en-US" sz="13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3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func>
                        <m:funcPr>
                          <m:ctrlPr>
                            <a:rPr lang="en-US" sz="13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3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func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,</m:t>
                      </m:r>
                      <m:func>
                        <m:funcPr>
                          <m:ctrlPr>
                            <a:rPr lang="en-US" sz="13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3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300" b="1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E21095B-DF8B-FF49-BFE7-73150BCE6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00" y="5744088"/>
                <a:ext cx="2598340" cy="200055"/>
              </a:xfrm>
              <a:prstGeom prst="rect">
                <a:avLst/>
              </a:prstGeom>
              <a:blipFill>
                <a:blip r:embed="rId15"/>
                <a:stretch>
                  <a:fillRect l="-485" r="-1456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5313927-53CD-3741-9FBC-C7F048D4DA7D}"/>
                  </a:ext>
                </a:extLst>
              </p:cNvPr>
              <p:cNvSpPr txBox="1"/>
              <p:nvPr/>
            </p:nvSpPr>
            <p:spPr>
              <a:xfrm>
                <a:off x="17710" y="6117377"/>
                <a:ext cx="2836225" cy="2000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00" b="1" i="0" smtClean="0">
                          <a:latin typeface="Cambria Math" panose="02040503050406030204" pitchFamily="18" charset="0"/>
                        </a:rPr>
                        <m:t>𝐤</m:t>
                      </m:r>
                      <m:r>
                        <a:rPr lang="en-US" sz="1300" b="1" i="0" smtClean="0">
                          <a:latin typeface="Cambria Math" panose="02040503050406030204" pitchFamily="18" charset="0"/>
                        </a:rPr>
                        <m:t>′=</m:t>
                      </m:r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(</m:t>
                      </m:r>
                      <m:func>
                        <m:funcPr>
                          <m:ctrlPr>
                            <a:rPr lang="en-US" sz="13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3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func>
                      <m:func>
                        <m:funcPr>
                          <m:ctrlPr>
                            <a:rPr lang="en-US" sz="13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3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func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,</m:t>
                      </m:r>
                      <m:func>
                        <m:funcPr>
                          <m:ctrlPr>
                            <a:rPr lang="en-US" sz="13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3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func>
                      <m:func>
                        <m:funcPr>
                          <m:ctrlPr>
                            <a:rPr lang="en-US" sz="13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3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func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,</m:t>
                      </m:r>
                      <m:func>
                        <m:funcPr>
                          <m:ctrlPr>
                            <a:rPr lang="en-US" sz="13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3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func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300" b="1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5313927-53CD-3741-9FBC-C7F048D4DA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10" y="6117377"/>
                <a:ext cx="2836225" cy="200055"/>
              </a:xfrm>
              <a:prstGeom prst="rect">
                <a:avLst/>
              </a:prstGeom>
              <a:blipFill>
                <a:blip r:embed="rId16"/>
                <a:stretch>
                  <a:fillRect l="-444" t="-6250" r="-1333" b="-4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626B6EB-AEF1-B441-AA87-63CC68193692}"/>
                  </a:ext>
                </a:extLst>
              </p:cNvPr>
              <p:cNvSpPr txBox="1"/>
              <p:nvPr/>
            </p:nvSpPr>
            <p:spPr>
              <a:xfrm>
                <a:off x="3128522" y="3542286"/>
                <a:ext cx="2840393" cy="4498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3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3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00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13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1300" b="0" i="0" smtClean="0">
                                          <a:latin typeface="Cambria Math" panose="02040503050406030204" pitchFamily="18" charset="0"/>
                                        </a:rPr>
                                        <m:t>d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acc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3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ctrlPr>
                            <a:rPr lang="en-US" sz="13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sSup>
                            <m:sSupPr>
                              <m:ctrlPr>
                                <a:rPr lang="en-US" sz="13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3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3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00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13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13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13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300" i="1">
                              <a:latin typeface="Cambria Math" panose="02040503050406030204" pitchFamily="18" charset="0"/>
                            </a:rPr>
                            <m:t>(1−</m:t>
                          </m:r>
                          <m:acc>
                            <m:accPr>
                              <m:chr m:val="̂"/>
                              <m:ctrlPr>
                                <a:rPr lang="en-US" sz="13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300" b="1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  <m:r>
                                <a:rPr lang="en-US" sz="1300" b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acc>
                          <m:r>
                            <a:rPr lang="en-US" sz="13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̂"/>
                              <m:ctrlPr>
                                <a:rPr lang="en-US" sz="13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3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𝐤</m:t>
                              </m:r>
                              <m:r>
                                <a:rPr lang="en-US" sz="13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e>
                          </m:acc>
                          <m:r>
                            <a:rPr lang="en-US" sz="13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13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626B6EB-AEF1-B441-AA87-63CC68193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522" y="3542286"/>
                <a:ext cx="2840393" cy="449803"/>
              </a:xfrm>
              <a:prstGeom prst="rect">
                <a:avLst/>
              </a:prstGeom>
              <a:blipFill>
                <a:blip r:embed="rId17"/>
                <a:stretch>
                  <a:fillRect t="-180556" r="-1778" b="-26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A8D7140-B2DC-C44C-89DD-BB21623DA790}"/>
                  </a:ext>
                </a:extLst>
              </p:cNvPr>
              <p:cNvSpPr txBox="1"/>
              <p:nvPr/>
            </p:nvSpPr>
            <p:spPr>
              <a:xfrm>
                <a:off x="3463787" y="5031509"/>
                <a:ext cx="2035044" cy="2000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𝑘</m:t>
                      </m:r>
                      <m:func>
                        <m:funcPr>
                          <m:ctrlPr>
                            <a:rPr lang="en-US" sz="13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3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func>
                            <m:funcPr>
                              <m:ctrlP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3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1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300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sz="13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func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3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func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1300" i="1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A8D7140-B2DC-C44C-89DD-BB21623DA7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3787" y="5031509"/>
                <a:ext cx="2035044" cy="200055"/>
              </a:xfrm>
              <a:prstGeom prst="rect">
                <a:avLst/>
              </a:prstGeom>
              <a:blipFill>
                <a:blip r:embed="rId18"/>
                <a:stretch>
                  <a:fillRect l="-1242" r="-1863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49B9650-E062-3B47-B152-9A752E768543}"/>
                  </a:ext>
                </a:extLst>
              </p:cNvPr>
              <p:cNvSpPr txBox="1"/>
              <p:nvPr/>
            </p:nvSpPr>
            <p:spPr>
              <a:xfrm>
                <a:off x="3458692" y="5366106"/>
                <a:ext cx="1994649" cy="2158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𝑘</m:t>
                      </m:r>
                      <m:func>
                        <m:funcPr>
                          <m:ctrlPr>
                            <a:rPr lang="en-US" sz="13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3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func>
                            <m:funcPr>
                              <m:ctrlP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3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1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300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sz="13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func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3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func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1300" i="1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49B9650-E062-3B47-B152-9A752E7685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692" y="5366106"/>
                <a:ext cx="1994649" cy="215828"/>
              </a:xfrm>
              <a:prstGeom prst="rect">
                <a:avLst/>
              </a:prstGeom>
              <a:blipFill>
                <a:blip r:embed="rId19"/>
                <a:stretch>
                  <a:fillRect l="-1266" r="-2532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0C0EC5E-B9B7-6641-849B-3B3621A6323A}"/>
                  </a:ext>
                </a:extLst>
              </p:cNvPr>
              <p:cNvSpPr txBox="1"/>
              <p:nvPr/>
            </p:nvSpPr>
            <p:spPr>
              <a:xfrm>
                <a:off x="3111168" y="5747007"/>
                <a:ext cx="2820451" cy="4889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3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300" i="1">
                              <a:latin typeface="Cambria Math" panose="02040503050406030204" pitchFamily="18" charset="0"/>
                            </a:rPr>
                            <m:t>1−</m:t>
                          </m:r>
                          <m:acc>
                            <m:accPr>
                              <m:chr m:val="̂"/>
                              <m:ctrlPr>
                                <a:rPr lang="en-US" sz="13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300" b="1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  <m:r>
                                <a:rPr lang="en-US" sz="1300" b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acc>
                          <m:r>
                            <a:rPr lang="en-US" sz="13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̂"/>
                              <m:ctrlPr>
                                <a:rPr lang="en-US" sz="13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en-US" sz="13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300" b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𝐤</m:t>
                                  </m:r>
                                </m:e>
                                <m:sup>
                                  <m:r>
                                    <a:rPr lang="en-US" sz="13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acc>
                        </m:e>
                      </m:d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=2</m:t>
                      </m:r>
                      <m:func>
                        <m:funcPr>
                          <m:ctrlPr>
                            <a:rPr lang="en-US" sz="13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3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3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3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1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3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3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en-US" sz="13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3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3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13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1300" b="0" i="1" smtClean="0"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num>
                                        <m:den>
                                          <m:r>
                                            <a:rPr lang="en-US" sz="13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13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func>
                        </m:e>
                      </m:func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300" i="1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0C0EC5E-B9B7-6641-849B-3B3621A632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1168" y="5747007"/>
                <a:ext cx="2820451" cy="488980"/>
              </a:xfrm>
              <a:prstGeom prst="rect">
                <a:avLst/>
              </a:prstGeom>
              <a:blipFill>
                <a:blip r:embed="rId20"/>
                <a:stretch>
                  <a:fillRect r="-1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87A7B9F-9EA8-594E-ACBC-3248198F865E}"/>
                  </a:ext>
                </a:extLst>
              </p:cNvPr>
              <p:cNvSpPr txBox="1"/>
              <p:nvPr/>
            </p:nvSpPr>
            <p:spPr>
              <a:xfrm>
                <a:off x="6199698" y="3567295"/>
                <a:ext cx="2947858" cy="3413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3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3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00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13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1300" b="0" i="0" smtClean="0">
                                          <a:latin typeface="Cambria Math" panose="02040503050406030204" pitchFamily="18" charset="0"/>
                                        </a:rPr>
                                        <m:t>d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acc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3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3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sSup>
                            <m:sSupPr>
                              <m:ctrlP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3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3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3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13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3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300" i="1">
                                              <a:latin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e>
                                        <m:sub>
                                          <m:r>
                                            <a:rPr lang="en-US" sz="13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1300" i="1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13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13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300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sz="13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300" b="1">
                                          <a:latin typeface="Cambria Math" panose="02040503050406030204" pitchFamily="18" charset="0"/>
                                        </a:rPr>
                                        <m:t>𝐤</m:t>
                                      </m:r>
                                      <m:r>
                                        <a:rPr lang="en-US" sz="1300" b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acc>
                                  <m:r>
                                    <a:rPr lang="en-US" sz="13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sz="13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p>
                                        <m:sSupPr>
                                          <m:ctrlPr>
                                            <a:rPr lang="en-US" sz="1300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300" b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𝐤</m:t>
                                          </m:r>
                                        </m:e>
                                        <m:sup>
                                          <m:r>
                                            <a:rPr lang="en-US" sz="1300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acc>
                                </m:e>
                              </m:d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1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=−2</m:t>
                          </m:r>
                          <m:sSub>
                            <m:sSubPr>
                              <m:ctrlPr>
                                <a:rPr lang="en-US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13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87A7B9F-9EA8-594E-ACBC-3248198F86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9698" y="3567295"/>
                <a:ext cx="2947858" cy="341312"/>
              </a:xfrm>
              <a:prstGeom prst="rect">
                <a:avLst/>
              </a:prstGeom>
              <a:blipFill>
                <a:blip r:embed="rId21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88FB0B7-45CC-7243-95B9-FC751AA20C41}"/>
                  </a:ext>
                </a:extLst>
              </p:cNvPr>
              <p:cNvSpPr/>
              <p:nvPr/>
            </p:nvSpPr>
            <p:spPr>
              <a:xfrm>
                <a:off x="6716801" y="5694715"/>
                <a:ext cx="1579920" cy="4988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3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300" i="1">
                              <a:latin typeface="Cambria Math" panose="02040503050406030204" pitchFamily="18" charset="0"/>
                            </a:rPr>
                            <m:t>1−</m:t>
                          </m:r>
                          <m:acc>
                            <m:accPr>
                              <m:chr m:val="̂"/>
                              <m:ctrlPr>
                                <a:rPr lang="en-US" sz="13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300" b="1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  <m:r>
                                <a:rPr lang="en-US" sz="1300" b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acc>
                          <m:r>
                            <a:rPr lang="en-US" sz="13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̂"/>
                              <m:ctrlPr>
                                <a:rPr lang="en-US" sz="13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en-US" sz="13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300" b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𝐤</m:t>
                                  </m:r>
                                </m:e>
                                <m:sup>
                                  <m:r>
                                    <a:rPr lang="en-US" sz="13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acc>
                        </m:e>
                      </m:d>
                      <m:r>
                        <a:rPr lang="en-US" sz="13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3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US" sz="13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13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300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88FB0B7-45CC-7243-95B9-FC751AA20C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6801" y="5694715"/>
                <a:ext cx="1579920" cy="49885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69B16A-D87A-5547-A5F2-ACBFA902B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90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EB12A5-FD44-B840-A031-A3688CA75748}"/>
              </a:ext>
            </a:extLst>
          </p:cNvPr>
          <p:cNvSpPr txBox="1"/>
          <p:nvPr/>
        </p:nvSpPr>
        <p:spPr>
          <a:xfrm>
            <a:off x="223695" y="317020"/>
            <a:ext cx="3749215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Phonon-phonon scattering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832EC1D-C2AE-7746-B62E-D4752F32F06A}"/>
              </a:ext>
            </a:extLst>
          </p:cNvPr>
          <p:cNvGrpSpPr/>
          <p:nvPr/>
        </p:nvGrpSpPr>
        <p:grpSpPr>
          <a:xfrm>
            <a:off x="226336" y="2620841"/>
            <a:ext cx="8061536" cy="1762661"/>
            <a:chOff x="223695" y="709639"/>
            <a:chExt cx="8061536" cy="176266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6A65263-8DC1-0241-A750-52C721C28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97589" y="1179588"/>
              <a:ext cx="605928" cy="44883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B7181BE-9F0D-4049-856E-922C6795A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3921287">
              <a:off x="3891244" y="1891467"/>
              <a:ext cx="605928" cy="44883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08BD4B0-7B75-0643-9DFD-974E2C696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8998839">
              <a:off x="3936677" y="709639"/>
              <a:ext cx="605928" cy="448836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922EB84-1D17-2F45-B40D-69B308804B7C}"/>
                </a:ext>
              </a:extLst>
            </p:cNvPr>
            <p:cNvCxnSpPr/>
            <p:nvPr/>
          </p:nvCxnSpPr>
          <p:spPr>
            <a:xfrm>
              <a:off x="3128742" y="1729275"/>
              <a:ext cx="61094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B820C41-3A4D-C043-9A9F-AAC0FA341F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11634" y="1133869"/>
              <a:ext cx="453756" cy="5261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39B2181-D8D6-174A-BDDE-1CF119E102D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73558" y="1746514"/>
              <a:ext cx="128840" cy="49590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E081137-B995-984B-A211-C2930C5E39E0}"/>
                    </a:ext>
                  </a:extLst>
                </p:cNvPr>
                <p:cNvSpPr txBox="1"/>
                <p:nvPr/>
              </p:nvSpPr>
              <p:spPr>
                <a:xfrm>
                  <a:off x="2913559" y="1741135"/>
                  <a:ext cx="489685" cy="2939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E081137-B995-984B-A211-C2930C5E39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13559" y="1741135"/>
                  <a:ext cx="489685" cy="293948"/>
                </a:xfrm>
                <a:prstGeom prst="rect">
                  <a:avLst/>
                </a:prstGeom>
                <a:blipFill>
                  <a:blip r:embed="rId3"/>
                  <a:stretch>
                    <a:fillRect b="-217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B8EBA2B-2B2E-1F4F-BFE0-9F4003F7BF00}"/>
                    </a:ext>
                  </a:extLst>
                </p:cNvPr>
                <p:cNvSpPr txBox="1"/>
                <p:nvPr/>
              </p:nvSpPr>
              <p:spPr>
                <a:xfrm>
                  <a:off x="3434216" y="2178352"/>
                  <a:ext cx="495007" cy="2939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B8EBA2B-2B2E-1F4F-BFE0-9F4003F7BF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4216" y="2178352"/>
                  <a:ext cx="495007" cy="293948"/>
                </a:xfrm>
                <a:prstGeom prst="rect">
                  <a:avLst/>
                </a:prstGeom>
                <a:blipFill>
                  <a:blip r:embed="rId4"/>
                  <a:stretch>
                    <a:fillRect b="-208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52E746F-F042-654F-8B9C-7882113250C8}"/>
                    </a:ext>
                  </a:extLst>
                </p:cNvPr>
                <p:cNvSpPr txBox="1"/>
                <p:nvPr/>
              </p:nvSpPr>
              <p:spPr>
                <a:xfrm>
                  <a:off x="3632711" y="1081455"/>
                  <a:ext cx="495007" cy="2939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52E746F-F042-654F-8B9C-7882113250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2711" y="1081455"/>
                  <a:ext cx="495007" cy="293948"/>
                </a:xfrm>
                <a:prstGeom prst="rect">
                  <a:avLst/>
                </a:prstGeom>
                <a:blipFill>
                  <a:blip r:embed="rId5"/>
                  <a:stretch>
                    <a:fillRect b="-208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37A4B7B-3566-D442-9C7F-52EFEEB89588}"/>
                </a:ext>
              </a:extLst>
            </p:cNvPr>
            <p:cNvSpPr txBox="1"/>
            <p:nvPr/>
          </p:nvSpPr>
          <p:spPr>
            <a:xfrm>
              <a:off x="223695" y="1188762"/>
              <a:ext cx="22404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latin typeface="Cambria" panose="02040503050406030204" pitchFamily="18" charset="0"/>
                </a:rPr>
                <a:t>Type II:</a:t>
              </a:r>
            </a:p>
            <a:p>
              <a:pPr algn="l"/>
              <a:r>
                <a:rPr lang="en-US" dirty="0">
                  <a:latin typeface="Cambria" panose="02040503050406030204" pitchFamily="18" charset="0"/>
                </a:rPr>
                <a:t>two phonons combine into one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0913872-0E0C-374C-94C1-151B7C158C26}"/>
                    </a:ext>
                  </a:extLst>
                </p:cNvPr>
                <p:cNvSpPr txBox="1"/>
                <p:nvPr/>
              </p:nvSpPr>
              <p:spPr>
                <a:xfrm>
                  <a:off x="5768901" y="1188762"/>
                  <a:ext cx="2516330" cy="6996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𝐤</m:t>
                            </m:r>
                          </m:e>
                          <m:sub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𝐤</m:t>
                            </m:r>
                          </m:e>
                          <m:sub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2(3)</m:t>
                            </m:r>
                          </m:sub>
                        </m:sSub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3(2)</m:t>
                            </m:r>
                          </m:sub>
                        </m:sSub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𝐛</m:t>
                        </m:r>
                      </m:oMath>
                    </m:oMathPara>
                  </a14:m>
                  <a:endParaRPr lang="en-US" b="1" dirty="0">
                    <a:latin typeface="Cambria" panose="02040503050406030204" pitchFamily="18" charset="0"/>
                  </a:endParaRPr>
                </a:p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ℏ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ℏ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2(3)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ℏ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3(2)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0913872-0E0C-374C-94C1-151B7C158C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68901" y="1188762"/>
                  <a:ext cx="2516330" cy="699679"/>
                </a:xfrm>
                <a:prstGeom prst="rect">
                  <a:avLst/>
                </a:prstGeom>
                <a:blipFill>
                  <a:blip r:embed="rId6"/>
                  <a:stretch>
                    <a:fillRect b="-3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FA7AFF1-6636-784C-B9EC-84F049694837}"/>
              </a:ext>
            </a:extLst>
          </p:cNvPr>
          <p:cNvGrpSpPr/>
          <p:nvPr/>
        </p:nvGrpSpPr>
        <p:grpSpPr>
          <a:xfrm>
            <a:off x="236651" y="818858"/>
            <a:ext cx="7583840" cy="1671349"/>
            <a:chOff x="223695" y="2720789"/>
            <a:chExt cx="7583840" cy="167134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5F48821-83E9-3841-B4C9-DCD1F9355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59341" y="3099426"/>
              <a:ext cx="605928" cy="44883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168F19E-9C8F-4243-929E-333DEEEEC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3921287">
              <a:off x="3882610" y="3805504"/>
              <a:ext cx="605928" cy="44883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F280BBA-A8E2-FE43-A08D-543E3AC1F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9800000">
              <a:off x="3789632" y="2720789"/>
              <a:ext cx="605928" cy="448836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EEF439A-4628-FA4E-9F45-1E424812B2AF}"/>
                </a:ext>
              </a:extLst>
            </p:cNvPr>
            <p:cNvCxnSpPr/>
            <p:nvPr/>
          </p:nvCxnSpPr>
          <p:spPr>
            <a:xfrm>
              <a:off x="2990494" y="3649113"/>
              <a:ext cx="61094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76A7681-0E56-1A40-B164-94A81753BE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5309" y="3205898"/>
              <a:ext cx="457287" cy="38599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66A18E9-C262-C246-A75D-AC35DF2BB61D}"/>
                </a:ext>
              </a:extLst>
            </p:cNvPr>
            <p:cNvCxnSpPr>
              <a:cxnSpLocks/>
            </p:cNvCxnSpPr>
            <p:nvPr/>
          </p:nvCxnSpPr>
          <p:spPr>
            <a:xfrm>
              <a:off x="3608858" y="3694838"/>
              <a:ext cx="255094" cy="59294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169404B9-B08D-ED49-870F-DC7F4C5F4A54}"/>
                    </a:ext>
                  </a:extLst>
                </p:cNvPr>
                <p:cNvSpPr txBox="1"/>
                <p:nvPr/>
              </p:nvSpPr>
              <p:spPr>
                <a:xfrm>
                  <a:off x="2775311" y="3660973"/>
                  <a:ext cx="489685" cy="2939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169404B9-B08D-ED49-870F-DC7F4C5F4A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5311" y="3660973"/>
                  <a:ext cx="489685" cy="293948"/>
                </a:xfrm>
                <a:prstGeom prst="rect">
                  <a:avLst/>
                </a:prstGeom>
                <a:blipFill>
                  <a:blip r:embed="rId7"/>
                  <a:stretch>
                    <a:fillRect b="-208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953815D-6F52-1748-A589-2027ED60494C}"/>
                    </a:ext>
                  </a:extLst>
                </p:cNvPr>
                <p:cNvSpPr txBox="1"/>
                <p:nvPr/>
              </p:nvSpPr>
              <p:spPr>
                <a:xfrm>
                  <a:off x="3295968" y="4098190"/>
                  <a:ext cx="495007" cy="2939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953815D-6F52-1748-A589-2027ED6049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95968" y="4098190"/>
                  <a:ext cx="495007" cy="293948"/>
                </a:xfrm>
                <a:prstGeom prst="rect">
                  <a:avLst/>
                </a:prstGeom>
                <a:blipFill>
                  <a:blip r:embed="rId4"/>
                  <a:stretch>
                    <a:fillRect b="-208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9DCB761-7B4B-9843-B045-A239FE318ED3}"/>
                    </a:ext>
                  </a:extLst>
                </p:cNvPr>
                <p:cNvSpPr txBox="1"/>
                <p:nvPr/>
              </p:nvSpPr>
              <p:spPr>
                <a:xfrm>
                  <a:off x="3511396" y="3052092"/>
                  <a:ext cx="495007" cy="2939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9DCB761-7B4B-9843-B045-A239FE318E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1396" y="3052092"/>
                  <a:ext cx="495007" cy="293948"/>
                </a:xfrm>
                <a:prstGeom prst="rect">
                  <a:avLst/>
                </a:prstGeom>
                <a:blipFill>
                  <a:blip r:embed="rId8"/>
                  <a:stretch>
                    <a:fillRect b="-208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E696063-1883-3447-947C-A71837C33F82}"/>
                </a:ext>
              </a:extLst>
            </p:cNvPr>
            <p:cNvSpPr txBox="1"/>
            <p:nvPr/>
          </p:nvSpPr>
          <p:spPr>
            <a:xfrm>
              <a:off x="223695" y="3054923"/>
              <a:ext cx="209552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latin typeface="Cambria" panose="02040503050406030204" pitchFamily="18" charset="0"/>
                </a:rPr>
                <a:t>Type I:</a:t>
              </a:r>
            </a:p>
            <a:p>
              <a:pPr algn="l"/>
              <a:r>
                <a:rPr lang="en-US" dirty="0">
                  <a:latin typeface="Cambria" panose="02040503050406030204" pitchFamily="18" charset="0"/>
                </a:rPr>
                <a:t>one phonon decomposes into two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2ADB02AD-B714-4645-85AD-B3861B508B99}"/>
                    </a:ext>
                  </a:extLst>
                </p:cNvPr>
                <p:cNvSpPr txBox="1"/>
                <p:nvPr/>
              </p:nvSpPr>
              <p:spPr>
                <a:xfrm>
                  <a:off x="5768900" y="3055137"/>
                  <a:ext cx="2038635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𝐤</m:t>
                            </m:r>
                          </m:e>
                          <m:sub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𝐤</m:t>
                            </m:r>
                          </m:e>
                          <m:sub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𝐛</m:t>
                        </m:r>
                      </m:oMath>
                    </m:oMathPara>
                  </a14:m>
                  <a:endParaRPr lang="en-US" b="1" dirty="0">
                    <a:latin typeface="Cambria" panose="02040503050406030204" pitchFamily="18" charset="0"/>
                  </a:endParaRPr>
                </a:p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ℏ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=ℏ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ℏ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2ADB02AD-B714-4645-85AD-B3861B508B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68900" y="3055137"/>
                  <a:ext cx="2038635" cy="64633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AA79468-F2B9-7747-AE91-4E15A19FB901}"/>
                  </a:ext>
                </a:extLst>
              </p:cNvPr>
              <p:cNvSpPr txBox="1"/>
              <p:nvPr/>
            </p:nvSpPr>
            <p:spPr>
              <a:xfrm>
                <a:off x="5477366" y="317020"/>
                <a:ext cx="31612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𝐛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</a:rPr>
                  <a:t>: any reciprocal lattice vector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AA79468-F2B9-7747-AE91-4E15A19FB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7366" y="317020"/>
                <a:ext cx="3161250" cy="369332"/>
              </a:xfrm>
              <a:prstGeom prst="rect">
                <a:avLst/>
              </a:prstGeom>
              <a:blipFill>
                <a:blip r:embed="rId10"/>
                <a:stretch>
                  <a:fillRect t="-3333" r="-4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385EDAF-7162-2E46-A22A-5A695E4EDEBD}"/>
                  </a:ext>
                </a:extLst>
              </p:cNvPr>
              <p:cNvSpPr txBox="1"/>
              <p:nvPr/>
            </p:nvSpPr>
            <p:spPr>
              <a:xfrm>
                <a:off x="207824" y="4629630"/>
                <a:ext cx="386637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400" dirty="0">
                    <a:latin typeface="Cambria" panose="02040503050406030204" pitchFamily="18" charset="0"/>
                  </a:rPr>
                  <a:t>Normal scattering process: </a:t>
                </a:r>
                <a14:m>
                  <m:oMath xmlns:m="http://schemas.openxmlformats.org/officeDocument/2006/math">
                    <m:r>
                      <a:rPr lang="en-US" sz="1400" b="1" i="0" smtClean="0"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1400" dirty="0">
                  <a:latin typeface="Cambria" panose="02040503050406030204" pitchFamily="18" charset="0"/>
                </a:endParaRPr>
              </a:p>
              <a:p>
                <a:pPr algn="l"/>
                <a:r>
                  <a:rPr lang="en-US" sz="1400" dirty="0">
                    <a:latin typeface="Cambria" panose="02040503050406030204" pitchFamily="18" charset="0"/>
                  </a:rPr>
                  <a:t>Umklapp (“flip over”) scattering process:  </a:t>
                </a:r>
                <a14:m>
                  <m:oMath xmlns:m="http://schemas.openxmlformats.org/officeDocument/2006/math">
                    <m:r>
                      <a:rPr lang="en-US" sz="1400" b="1" i="0" smtClean="0"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1400" dirty="0">
                    <a:latin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385EDAF-7162-2E46-A22A-5A695E4EDE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824" y="4629630"/>
                <a:ext cx="3866379" cy="523220"/>
              </a:xfrm>
              <a:prstGeom prst="rect">
                <a:avLst/>
              </a:prstGeom>
              <a:blipFill>
                <a:blip r:embed="rId11"/>
                <a:stretch>
                  <a:fillRect l="-327" t="-2381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80D4381-B2B8-BD44-8419-3B35556FCDC5}"/>
                  </a:ext>
                </a:extLst>
              </p:cNvPr>
              <p:cNvSpPr txBox="1"/>
              <p:nvPr/>
            </p:nvSpPr>
            <p:spPr>
              <a:xfrm>
                <a:off x="4791553" y="5841219"/>
                <a:ext cx="3099054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</m:e>
                                        <m:sub>
                                          <m:r>
                                            <a:rPr lang="en-US" b="0" i="0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latin typeface="Cambria Math" panose="02040503050406030204" pitchFamily="18" charset="0"/>
                                            </a:rPr>
                                            <m:t>rd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80D4381-B2B8-BD44-8419-3B35556FC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1553" y="5841219"/>
                <a:ext cx="3099054" cy="612732"/>
              </a:xfrm>
              <a:prstGeom prst="rect">
                <a:avLst/>
              </a:prstGeom>
              <a:blipFill>
                <a:blip r:embed="rId12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0201714-FB23-B646-BAF6-777B987F3F4D}"/>
                  </a:ext>
                </a:extLst>
              </p:cNvPr>
              <p:cNvSpPr txBox="1"/>
              <p:nvPr/>
            </p:nvSpPr>
            <p:spPr>
              <a:xfrm>
                <a:off x="223695" y="5597107"/>
                <a:ext cx="302158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mbria" panose="02040503050406030204" pitchFamily="18" charset="0"/>
                  </a:rPr>
                  <a:t>Perturbation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rd</m:t>
                        </m:r>
                      </m:sub>
                    </m:sSub>
                  </m:oMath>
                </a14:m>
                <a:endParaRPr lang="en-US" dirty="0">
                  <a:latin typeface="Cambria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lang="en-US" dirty="0">
                    <a:latin typeface="Cambria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r>
                  <a:rPr lang="en-US" dirty="0">
                    <a:latin typeface="Cambria" panose="02040503050406030204" pitchFamily="18" charset="0"/>
                  </a:rPr>
                  <a:t> are initial and final states (combinations of </a:t>
                </a:r>
                <a:r>
                  <a:rPr lang="en-US" b="1" dirty="0">
                    <a:latin typeface="Cambria" panose="02040503050406030204" pitchFamily="18" charset="0"/>
                  </a:rPr>
                  <a:t>k</a:t>
                </a:r>
                <a:r>
                  <a:rPr lang="en-US" baseline="-25000" dirty="0">
                    <a:latin typeface="Cambria" panose="02040503050406030204" pitchFamily="18" charset="0"/>
                  </a:rPr>
                  <a:t>1</a:t>
                </a:r>
                <a:r>
                  <a:rPr lang="en-US" dirty="0">
                    <a:latin typeface="Cambria" panose="02040503050406030204" pitchFamily="18" charset="0"/>
                  </a:rPr>
                  <a:t> </a:t>
                </a:r>
                <a:r>
                  <a:rPr lang="en-US" b="1" dirty="0">
                    <a:latin typeface="Cambria" panose="02040503050406030204" pitchFamily="18" charset="0"/>
                  </a:rPr>
                  <a:t>k</a:t>
                </a:r>
                <a:r>
                  <a:rPr lang="en-US" baseline="-25000" dirty="0">
                    <a:latin typeface="Cambria" panose="02040503050406030204" pitchFamily="18" charset="0"/>
                  </a:rPr>
                  <a:t>2</a:t>
                </a:r>
                <a:r>
                  <a:rPr lang="en-US" dirty="0">
                    <a:latin typeface="Cambria" panose="02040503050406030204" pitchFamily="18" charset="0"/>
                  </a:rPr>
                  <a:t> and </a:t>
                </a:r>
                <a:r>
                  <a:rPr lang="en-US" b="1" dirty="0">
                    <a:latin typeface="Cambria" panose="02040503050406030204" pitchFamily="18" charset="0"/>
                  </a:rPr>
                  <a:t>k</a:t>
                </a:r>
                <a:r>
                  <a:rPr lang="en-US" baseline="-25000" dirty="0">
                    <a:latin typeface="Cambria" panose="02040503050406030204" pitchFamily="18" charset="0"/>
                  </a:rPr>
                  <a:t>3</a:t>
                </a:r>
                <a:r>
                  <a:rPr lang="en-US" dirty="0">
                    <a:latin typeface="Cambria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0201714-FB23-B646-BAF6-777B987F3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95" y="5597107"/>
                <a:ext cx="3021584" cy="1200329"/>
              </a:xfrm>
              <a:prstGeom prst="rect">
                <a:avLst/>
              </a:prstGeom>
              <a:blipFill>
                <a:blip r:embed="rId13"/>
                <a:stretch>
                  <a:fillRect l="-1255" t="-11579" r="-2092" b="-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3D9EF42-F173-3B46-B5F4-BB36021FD541}"/>
              </a:ext>
            </a:extLst>
          </p:cNvPr>
          <p:cNvCxnSpPr/>
          <p:nvPr/>
        </p:nvCxnSpPr>
        <p:spPr>
          <a:xfrm>
            <a:off x="46640" y="5539959"/>
            <a:ext cx="9118123" cy="0"/>
          </a:xfrm>
          <a:prstGeom prst="line">
            <a:avLst/>
          </a:prstGeom>
          <a:ln w="2540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F362154-62CF-EC47-AF1E-40FD8DB02F79}"/>
              </a:ext>
            </a:extLst>
          </p:cNvPr>
          <p:cNvSpPr/>
          <p:nvPr/>
        </p:nvSpPr>
        <p:spPr>
          <a:xfrm>
            <a:off x="222572" y="5234152"/>
            <a:ext cx="91181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sz="1200" dirty="0" err="1"/>
              <a:t>Maznev</a:t>
            </a:r>
            <a:r>
              <a:rPr lang="en-US" sz="1200" dirty="0"/>
              <a:t>, A. A. &amp; Wright, O. B. Demystifying </a:t>
            </a:r>
            <a:r>
              <a:rPr lang="en-US" sz="1200" dirty="0" err="1"/>
              <a:t>umklapp</a:t>
            </a:r>
            <a:r>
              <a:rPr lang="en-US" sz="1200" dirty="0"/>
              <a:t> vs normal scattering in lattice thermal conductivity. </a:t>
            </a:r>
            <a:r>
              <a:rPr lang="en-US" sz="1200" i="1" dirty="0"/>
              <a:t>Am. J. Phys.</a:t>
            </a:r>
            <a:r>
              <a:rPr lang="en-US" sz="1200" dirty="0"/>
              <a:t> </a:t>
            </a:r>
            <a:r>
              <a:rPr lang="en-US" sz="1200" b="1" dirty="0"/>
              <a:t>82</a:t>
            </a:r>
            <a:r>
              <a:rPr lang="en-US" sz="1200" dirty="0"/>
              <a:t>, 1062–1066 (2014).</a:t>
            </a:r>
            <a:endParaRPr lang="en-US" sz="1200" dirty="0">
              <a:effectLst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D3D1569-8D4A-AE4D-BF62-2D2209C4F27E}"/>
              </a:ext>
            </a:extLst>
          </p:cNvPr>
          <p:cNvCxnSpPr/>
          <p:nvPr/>
        </p:nvCxnSpPr>
        <p:spPr>
          <a:xfrm>
            <a:off x="0" y="4588773"/>
            <a:ext cx="9118123" cy="0"/>
          </a:xfrm>
          <a:prstGeom prst="line">
            <a:avLst/>
          </a:prstGeom>
          <a:ln w="2540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E2EC7D5-FAE6-9F4C-8730-99854F48E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09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23767C-EC8E-924C-A34A-E0D17F07BF0A}"/>
              </a:ext>
            </a:extLst>
          </p:cNvPr>
          <p:cNvSpPr txBox="1"/>
          <p:nvPr/>
        </p:nvSpPr>
        <p:spPr>
          <a:xfrm>
            <a:off x="223696" y="317020"/>
            <a:ext cx="3528498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Phonon-phonon scattering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3DF9F4-5D1D-6347-9933-318B26F1751E}"/>
              </a:ext>
            </a:extLst>
          </p:cNvPr>
          <p:cNvSpPr txBox="1"/>
          <p:nvPr/>
        </p:nvSpPr>
        <p:spPr>
          <a:xfrm>
            <a:off x="3948203" y="224686"/>
            <a:ext cx="5195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Cambria" panose="02040503050406030204" pitchFamily="18" charset="0"/>
              </a:rPr>
              <a:t>Phonon-phonon scattering has </a:t>
            </a:r>
            <a:r>
              <a:rPr lang="en-US" b="1" dirty="0">
                <a:latin typeface="Cambria" panose="02040503050406030204" pitchFamily="18" charset="0"/>
              </a:rPr>
              <a:t>phase space </a:t>
            </a:r>
            <a:r>
              <a:rPr lang="en-US" dirty="0">
                <a:latin typeface="Cambria" panose="02040503050406030204" pitchFamily="18" charset="0"/>
              </a:rPr>
              <a:t>and </a:t>
            </a:r>
            <a:r>
              <a:rPr lang="en-US" b="1" dirty="0">
                <a:latin typeface="Cambria" panose="02040503050406030204" pitchFamily="18" charset="0"/>
              </a:rPr>
              <a:t>matrix element contributions </a:t>
            </a:r>
            <a:r>
              <a:rPr lang="en-US" dirty="0">
                <a:latin typeface="Cambria" panose="02040503050406030204" pitchFamily="18" charset="0"/>
              </a:rPr>
              <a:t>as well.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A896527-FC44-2F4D-A3C4-EED173A6637E}"/>
                  </a:ext>
                </a:extLst>
              </p:cNvPr>
              <p:cNvSpPr txBox="1"/>
              <p:nvPr/>
            </p:nvSpPr>
            <p:spPr>
              <a:xfrm>
                <a:off x="1199262" y="1401622"/>
                <a:ext cx="3049617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pp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18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𝐤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A896527-FC44-2F4D-A3C4-EED173A663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262" y="1401622"/>
                <a:ext cx="3049617" cy="612732"/>
              </a:xfrm>
              <a:prstGeom prst="rect">
                <a:avLst/>
              </a:prstGeom>
              <a:blipFill>
                <a:blip r:embed="rId3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0F8DF7A-9F76-164F-AEA0-E3D5155087DE}"/>
              </a:ext>
            </a:extLst>
          </p:cNvPr>
          <p:cNvSpPr txBox="1"/>
          <p:nvPr/>
        </p:nvSpPr>
        <p:spPr>
          <a:xfrm>
            <a:off x="444413" y="2765689"/>
            <a:ext cx="3248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Cambria" panose="02040503050406030204" pitchFamily="18" charset="0"/>
              </a:rPr>
              <a:t>weighted joint density of states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B413393-6BBE-6643-8B34-24C718FABEDC}"/>
                  </a:ext>
                </a:extLst>
              </p:cNvPr>
              <p:cNvSpPr txBox="1"/>
              <p:nvPr/>
            </p:nvSpPr>
            <p:spPr>
              <a:xfrm>
                <a:off x="223696" y="3429000"/>
                <a:ext cx="394661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>
                    <a:latin typeface="Cambria" panose="02040503050406030204" pitchFamily="18" charset="0"/>
                  </a:rPr>
                  <a:t>average anharmonic interaction phonon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</a:rPr>
                  <a:t> has with all other phonons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B413393-6BBE-6643-8B34-24C718FAB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96" y="3429000"/>
                <a:ext cx="3946616" cy="646331"/>
              </a:xfrm>
              <a:prstGeom prst="rect">
                <a:avLst/>
              </a:prstGeom>
              <a:blipFill>
                <a:blip r:embed="rId4"/>
                <a:stretch>
                  <a:fillRect t="-3846" r="-2572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31695AF-E5D9-D346-8855-1524C149EBC0}"/>
              </a:ext>
            </a:extLst>
          </p:cNvPr>
          <p:cNvSpPr txBox="1"/>
          <p:nvPr/>
        </p:nvSpPr>
        <p:spPr>
          <a:xfrm>
            <a:off x="3948203" y="6093280"/>
            <a:ext cx="56498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Togo, A., </a:t>
            </a:r>
            <a:r>
              <a:rPr lang="en-US" sz="1400" dirty="0" err="1"/>
              <a:t>Chaput</a:t>
            </a:r>
            <a:r>
              <a:rPr lang="en-US" sz="1400" dirty="0"/>
              <a:t>, L. &amp; Tanaka, I. Distributions of phonon lifetimes in Brillouin zones. </a:t>
            </a:r>
            <a:r>
              <a:rPr lang="en-US" sz="1400" i="1" dirty="0"/>
              <a:t>Phys. Rev. B</a:t>
            </a:r>
            <a:r>
              <a:rPr lang="en-US" sz="1400" dirty="0"/>
              <a:t> </a:t>
            </a:r>
            <a:r>
              <a:rPr lang="en-US" sz="1400" b="1" dirty="0"/>
              <a:t>91</a:t>
            </a:r>
            <a:r>
              <a:rPr lang="en-US" sz="1400" dirty="0"/>
              <a:t>, 094306 (2015).</a:t>
            </a:r>
          </a:p>
          <a:p>
            <a:pPr algn="l"/>
            <a:endParaRPr lang="en-US" sz="1400" dirty="0">
              <a:latin typeface="Cambria" panose="020405030504060302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AA5415A-74A9-8945-9674-9C3819EBC2F8}"/>
              </a:ext>
            </a:extLst>
          </p:cNvPr>
          <p:cNvCxnSpPr/>
          <p:nvPr/>
        </p:nvCxnSpPr>
        <p:spPr>
          <a:xfrm>
            <a:off x="3244881" y="2014354"/>
            <a:ext cx="0" cy="73026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225A3CF-7631-2447-947F-A191F7E812A8}"/>
              </a:ext>
            </a:extLst>
          </p:cNvPr>
          <p:cNvCxnSpPr>
            <a:cxnSpLocks/>
          </p:cNvCxnSpPr>
          <p:nvPr/>
        </p:nvCxnSpPr>
        <p:spPr>
          <a:xfrm>
            <a:off x="3759887" y="2014354"/>
            <a:ext cx="0" cy="123424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D197868-44AA-F441-AAE1-E5EC87563783}"/>
                  </a:ext>
                </a:extLst>
              </p:cNvPr>
              <p:cNvSpPr txBox="1"/>
              <p:nvPr/>
            </p:nvSpPr>
            <p:spPr>
              <a:xfrm>
                <a:off x="5013435" y="1523322"/>
                <a:ext cx="3478924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</a:rPr>
                  <a:t> contains the number of other phonons in the material</a:t>
                </a:r>
              </a:p>
              <a:p>
                <a:pPr algn="l"/>
                <a:endParaRPr lang="en-US" dirty="0">
                  <a:latin typeface="Cambria" panose="02040503050406030204" pitchFamily="18" charset="0"/>
                </a:endParaRPr>
              </a:p>
              <a:p>
                <a:pPr algn="l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</a:rPr>
                  <a:t> at high temperature</a:t>
                </a:r>
              </a:p>
              <a:p>
                <a:pPr algn="l"/>
                <a:endParaRPr lang="en-US" dirty="0">
                  <a:latin typeface="Cambria" panose="02040503050406030204" pitchFamily="18" charset="0"/>
                </a:endParaRPr>
              </a:p>
              <a:p>
                <a:pPr algn="l"/>
                <a:r>
                  <a:rPr lang="en-US" dirty="0">
                    <a:latin typeface="Cambria" panose="02040503050406030204" pitchFamily="18" charset="0"/>
                  </a:rPr>
                  <a:t>Stems from high-T behavior of Bose-Einstein distribution</a:t>
                </a:r>
              </a:p>
              <a:p>
                <a:pPr algn="l"/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D197868-44AA-F441-AAE1-E5EC875637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3435" y="1523322"/>
                <a:ext cx="3478924" cy="2308324"/>
              </a:xfrm>
              <a:prstGeom prst="rect">
                <a:avLst/>
              </a:prstGeom>
              <a:blipFill>
                <a:blip r:embed="rId5"/>
                <a:stretch>
                  <a:fillRect l="-1455" t="-16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1407351-3625-C145-9AC6-68FF615FA510}"/>
                  </a:ext>
                </a:extLst>
              </p:cNvPr>
              <p:cNvSpPr txBox="1"/>
              <p:nvPr/>
            </p:nvSpPr>
            <p:spPr>
              <a:xfrm>
                <a:off x="4631955" y="4001299"/>
                <a:ext cx="3828291" cy="8019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BE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B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−1 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B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B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1407351-3625-C145-9AC6-68FF615FA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1955" y="4001299"/>
                <a:ext cx="3828291" cy="801951"/>
              </a:xfrm>
              <a:prstGeom prst="rect">
                <a:avLst/>
              </a:prstGeom>
              <a:blipFill>
                <a:blip r:embed="rId6"/>
                <a:stretch>
                  <a:fillRect l="-331" t="-1563" r="-662"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AD21B3E-1D22-1C49-9C17-1C290FB80997}"/>
                  </a:ext>
                </a:extLst>
              </p:cNvPr>
              <p:cNvSpPr txBox="1"/>
              <p:nvPr/>
            </p:nvSpPr>
            <p:spPr>
              <a:xfrm>
                <a:off x="2102105" y="4983708"/>
                <a:ext cx="4293548" cy="86062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algn="l"/>
                <a:r>
                  <a:rPr lang="en-US" b="0" dirty="0"/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pp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pp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</a:rPr>
                  <a:t> at high temperatures        </a:t>
                </a:r>
              </a:p>
              <a:p>
                <a:pPr algn="l"/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AD21B3E-1D22-1C49-9C17-1C290FB80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2105" y="4983708"/>
                <a:ext cx="4293548" cy="860620"/>
              </a:xfrm>
              <a:prstGeom prst="rect">
                <a:avLst/>
              </a:prstGeom>
              <a:blipFill>
                <a:blip r:embed="rId7"/>
                <a:stretch>
                  <a:fillRect r="-286"/>
                </a:stretch>
              </a:blipFill>
              <a:ln>
                <a:solidFill>
                  <a:schemeClr val="tx1"/>
                </a:solidFill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A340C54-9B23-8A4E-827A-926872035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53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A3E953-7133-B244-8E21-029369077C7F}"/>
              </a:ext>
            </a:extLst>
          </p:cNvPr>
          <p:cNvSpPr txBox="1"/>
          <p:nvPr/>
        </p:nvSpPr>
        <p:spPr>
          <a:xfrm>
            <a:off x="223696" y="317020"/>
            <a:ext cx="3528498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Phonon-phonon scattering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639E608-F95E-BD46-8719-28E93E333C56}"/>
                  </a:ext>
                </a:extLst>
              </p:cNvPr>
              <p:cNvSpPr txBox="1"/>
              <p:nvPr/>
            </p:nvSpPr>
            <p:spPr>
              <a:xfrm>
                <a:off x="4296878" y="258677"/>
                <a:ext cx="2863348" cy="6765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b="0" dirty="0">
                    <a:latin typeface="Cambria Math" panose="02040503050406030204" pitchFamily="18" charset="0"/>
                  </a:rPr>
                  <a:t>Common analytical form:</a:t>
                </a: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pp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639E608-F95E-BD46-8719-28E93E333C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6878" y="258677"/>
                <a:ext cx="2863348" cy="676532"/>
              </a:xfrm>
              <a:prstGeom prst="rect">
                <a:avLst/>
              </a:prstGeom>
              <a:blipFill>
                <a:blip r:embed="rId3"/>
                <a:stretch>
                  <a:fillRect l="-1322" t="-1818"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89E3441-D62B-B247-8F6F-9BCD3EE9473E}"/>
                  </a:ext>
                </a:extLst>
              </p:cNvPr>
              <p:cNvSpPr txBox="1"/>
              <p:nvPr/>
            </p:nvSpPr>
            <p:spPr>
              <a:xfrm>
                <a:off x="222206" y="1091733"/>
                <a:ext cx="86995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dirty="0">
                    <a:latin typeface="Cambria" panose="02040503050406030204" pitchFamily="18" charset="0"/>
                  </a:rPr>
                  <a:t>Low-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</a:rPr>
                  <a:t> behavior from DFT based lattice dynamics and phonon-phonon relaxation time.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89E3441-D62B-B247-8F6F-9BCD3EE947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206" y="1091733"/>
                <a:ext cx="8699588" cy="369332"/>
              </a:xfrm>
              <a:prstGeom prst="rect">
                <a:avLst/>
              </a:prstGeom>
              <a:blipFill>
                <a:blip r:embed="rId4"/>
                <a:stretch>
                  <a:fillRect l="-437" t="-333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8645A09A-D924-954C-87DB-937F95CC7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9360" y="4145818"/>
            <a:ext cx="1901716" cy="25356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4FCFE-8746-7643-AC4A-BFCA809D23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9974" y="4145818"/>
            <a:ext cx="1901716" cy="25356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484425-EAE0-384B-B578-B0B7CAFCC5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170"/>
          <a:stretch/>
        </p:blipFill>
        <p:spPr>
          <a:xfrm>
            <a:off x="4542349" y="4145818"/>
            <a:ext cx="1984484" cy="25356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E6AD083-79DB-F74A-82B2-D4AC7DD4B2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8124" y="1577378"/>
            <a:ext cx="1807121" cy="24094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EC19B59-7BE8-5D48-A62F-EC96ACAEFF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0355" y="1577379"/>
            <a:ext cx="1807121" cy="24094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97DE52-3767-4241-8274-3D2B9D0E39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6657" y="1577378"/>
            <a:ext cx="1807121" cy="240949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7791844-DCB2-D446-859A-DBC2849B86FE}"/>
              </a:ext>
            </a:extLst>
          </p:cNvPr>
          <p:cNvSpPr txBox="1"/>
          <p:nvPr/>
        </p:nvSpPr>
        <p:spPr>
          <a:xfrm>
            <a:off x="2358692" y="1539755"/>
            <a:ext cx="595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Cambria" panose="02040503050406030204" pitchFamily="18" charset="0"/>
              </a:rPr>
              <a:t>Si</a:t>
            </a:r>
          </a:p>
          <a:p>
            <a:pPr algn="l"/>
            <a:r>
              <a:rPr lang="en-US" sz="1400" dirty="0">
                <a:latin typeface="Cambria" panose="02040503050406030204" pitchFamily="18" charset="0"/>
              </a:rPr>
              <a:t>300K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8C0951D-9FED-5347-81AD-FF7835DD36C6}"/>
              </a:ext>
            </a:extLst>
          </p:cNvPr>
          <p:cNvSpPr/>
          <p:nvPr/>
        </p:nvSpPr>
        <p:spPr>
          <a:xfrm>
            <a:off x="2356753" y="1539375"/>
            <a:ext cx="6217526" cy="24094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D66370-6EA0-3F47-BCFD-D6901A0E5562}"/>
              </a:ext>
            </a:extLst>
          </p:cNvPr>
          <p:cNvSpPr txBox="1"/>
          <p:nvPr/>
        </p:nvSpPr>
        <p:spPr>
          <a:xfrm>
            <a:off x="2356753" y="4107815"/>
            <a:ext cx="595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Cambria" panose="02040503050406030204" pitchFamily="18" charset="0"/>
              </a:rPr>
              <a:t>GaN</a:t>
            </a:r>
          </a:p>
          <a:p>
            <a:pPr algn="l"/>
            <a:r>
              <a:rPr lang="en-US" sz="1400" dirty="0">
                <a:latin typeface="Cambria" panose="02040503050406030204" pitchFamily="18" charset="0"/>
              </a:rPr>
              <a:t>300K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78D377B-DD02-2442-8D52-6F91527E2B75}"/>
              </a:ext>
            </a:extLst>
          </p:cNvPr>
          <p:cNvSpPr/>
          <p:nvPr/>
        </p:nvSpPr>
        <p:spPr>
          <a:xfrm>
            <a:off x="2356753" y="4107815"/>
            <a:ext cx="6217526" cy="25736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5BBBFC3-ACCF-E748-8FEA-421E64DDB823}"/>
                  </a:ext>
                </a:extLst>
              </p:cNvPr>
              <p:cNvSpPr txBox="1"/>
              <p:nvPr/>
            </p:nvSpPr>
            <p:spPr>
              <a:xfrm>
                <a:off x="433488" y="1617589"/>
                <a:ext cx="128144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latin typeface="Cambria" panose="02040503050406030204" pitchFamily="18" charset="0"/>
                  </a:rPr>
                  <a:t>lines show</a:t>
                </a: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  <a:p>
                <a:pPr algn="l"/>
                <a:r>
                  <a:rPr lang="en-US" dirty="0">
                    <a:latin typeface="Cambria" panose="02040503050406030204" pitchFamily="18" charset="0"/>
                  </a:rPr>
                  <a:t>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5BBBFC3-ACCF-E748-8FEA-421E64DDB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488" y="1617589"/>
                <a:ext cx="1281441" cy="923330"/>
              </a:xfrm>
              <a:prstGeom prst="rect">
                <a:avLst/>
              </a:prstGeom>
              <a:blipFill>
                <a:blip r:embed="rId11"/>
                <a:stretch>
                  <a:fillRect l="-2941" t="-1351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CDA6B6-8E6E-4640-B887-C2568EF2F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494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CE6604-C732-DC4D-A7F2-3264BDE039D1}"/>
              </a:ext>
            </a:extLst>
          </p:cNvPr>
          <p:cNvSpPr txBox="1"/>
          <p:nvPr/>
        </p:nvSpPr>
        <p:spPr>
          <a:xfrm>
            <a:off x="223695" y="317020"/>
            <a:ext cx="3507477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Phonon-phonon scattering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558638-FF81-1F46-B3C2-0B3913749266}"/>
              </a:ext>
            </a:extLst>
          </p:cNvPr>
          <p:cNvSpPr txBox="1"/>
          <p:nvPr/>
        </p:nvSpPr>
        <p:spPr>
          <a:xfrm>
            <a:off x="3762732" y="368230"/>
            <a:ext cx="5173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Cambria" panose="02040503050406030204" pitchFamily="18" charset="0"/>
              </a:rPr>
              <a:t>Analytical high-T phonon-phonon scattering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C4ED21-FB07-E64C-B86A-CCFC7207C4AD}"/>
                  </a:ext>
                </a:extLst>
              </p:cNvPr>
              <p:cNvSpPr txBox="1"/>
              <p:nvPr/>
            </p:nvSpPr>
            <p:spPr>
              <a:xfrm>
                <a:off x="223695" y="1206062"/>
                <a:ext cx="2663934" cy="7623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pp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C4ED21-FB07-E64C-B86A-CCFC7207C4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95" y="1206062"/>
                <a:ext cx="2663934" cy="762388"/>
              </a:xfrm>
              <a:prstGeom prst="rect">
                <a:avLst/>
              </a:prstGeom>
              <a:blipFill>
                <a:blip r:embed="rId2"/>
                <a:stretch>
                  <a:fillRect r="-476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7DDDA9E-F1B5-E846-9DD9-9D17087F9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6583" y="1206061"/>
            <a:ext cx="4345922" cy="42330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0FEEF3-9076-5A4C-AD8B-A56AFA1684AE}"/>
              </a:ext>
            </a:extLst>
          </p:cNvPr>
          <p:cNvSpPr txBox="1"/>
          <p:nvPr/>
        </p:nvSpPr>
        <p:spPr>
          <a:xfrm>
            <a:off x="819807" y="6028105"/>
            <a:ext cx="8324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Toberer</a:t>
            </a:r>
            <a:r>
              <a:rPr lang="en-US" dirty="0"/>
              <a:t>, E. S., </a:t>
            </a:r>
            <a:r>
              <a:rPr lang="en-US" dirty="0" err="1"/>
              <a:t>Zevalkink</a:t>
            </a:r>
            <a:r>
              <a:rPr lang="en-US" dirty="0"/>
              <a:t>, A. &amp; Snyder, G. J. Phonon engineering through crystal chemistry. </a:t>
            </a:r>
            <a:r>
              <a:rPr lang="en-US" i="1" dirty="0"/>
              <a:t>J. Mater. Chem.</a:t>
            </a:r>
            <a:r>
              <a:rPr lang="en-US" dirty="0"/>
              <a:t> </a:t>
            </a:r>
            <a:r>
              <a:rPr lang="en-US" b="1" dirty="0"/>
              <a:t>21</a:t>
            </a:r>
            <a:r>
              <a:rPr lang="en-US" dirty="0"/>
              <a:t>, 15843 (2011).</a:t>
            </a:r>
          </a:p>
          <a:p>
            <a:pPr algn="l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7F6BFE-AD54-FD4A-BEBA-20F7DF86CFF1}"/>
              </a:ext>
            </a:extLst>
          </p:cNvPr>
          <p:cNvSpPr txBox="1"/>
          <p:nvPr/>
        </p:nvSpPr>
        <p:spPr>
          <a:xfrm>
            <a:off x="223695" y="2557453"/>
            <a:ext cx="39128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Fully analytical thermal conductivity model using the above phonon-phonon scattering expression shows reasonable agreement with experiment across two orders of magnitude. </a:t>
            </a:r>
          </a:p>
          <a:p>
            <a:endParaRPr lang="en-US" dirty="0">
              <a:latin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</a:rPr>
              <a:t>Good for broad screening across material systems.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ED0B0-BBF3-314D-9A5D-2B676268C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0460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60813-0EC9-1249-A41E-03F93B78AF69}"/>
              </a:ext>
            </a:extLst>
          </p:cNvPr>
          <p:cNvSpPr txBox="1">
            <a:spLocks/>
          </p:cNvSpPr>
          <p:nvPr/>
        </p:nvSpPr>
        <p:spPr>
          <a:xfrm>
            <a:off x="147481" y="162230"/>
            <a:ext cx="7270955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Low frequency behavior of spectral thermal conductivity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C7DCB64-8789-9447-9394-AC2D7A5F4442}"/>
              </a:ext>
            </a:extLst>
          </p:cNvPr>
          <p:cNvGrpSpPr/>
          <p:nvPr/>
        </p:nvGrpSpPr>
        <p:grpSpPr>
          <a:xfrm>
            <a:off x="1142181" y="2938120"/>
            <a:ext cx="7163921" cy="651973"/>
            <a:chOff x="817717" y="2067966"/>
            <a:chExt cx="7163921" cy="6519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3D83A835-FEF2-9C47-9B4C-5D4ACA3DF8FC}"/>
                    </a:ext>
                  </a:extLst>
                </p:cNvPr>
                <p:cNvSpPr/>
                <p:nvPr/>
              </p:nvSpPr>
              <p:spPr>
                <a:xfrm>
                  <a:off x="6483727" y="2067966"/>
                  <a:ext cx="1497911" cy="61991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3D83A835-FEF2-9C47-9B4C-5D4ACA3DF8F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83727" y="2067966"/>
                  <a:ext cx="1497911" cy="619913"/>
                </a:xfrm>
                <a:prstGeom prst="rect">
                  <a:avLst/>
                </a:prstGeom>
                <a:blipFill>
                  <a:blip r:embed="rId2"/>
                  <a:stretch>
                    <a:fillRect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1D9B89BB-D10E-204C-8E1A-DF0DA691555E}"/>
                    </a:ext>
                  </a:extLst>
                </p:cNvPr>
                <p:cNvSpPr txBox="1"/>
                <p:nvPr/>
              </p:nvSpPr>
              <p:spPr>
                <a:xfrm>
                  <a:off x="817717" y="2213584"/>
                  <a:ext cx="11146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0" dirty="0"/>
                    <a:t>as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→0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1D9B89BB-D10E-204C-8E1A-DF0DA69155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7717" y="2213584"/>
                  <a:ext cx="1114664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3371" t="-3333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FB4CBE6-68BE-8D46-8D85-45CF650B6132}"/>
                    </a:ext>
                  </a:extLst>
                </p:cNvPr>
                <p:cNvSpPr txBox="1"/>
                <p:nvPr/>
              </p:nvSpPr>
              <p:spPr>
                <a:xfrm>
                  <a:off x="4620475" y="2246668"/>
                  <a:ext cx="1297663" cy="31669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g</m:t>
                            </m:r>
                          </m:sub>
                        </m:sSub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S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FB4CBE6-68BE-8D46-8D85-45CF650B61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20475" y="2246668"/>
                  <a:ext cx="1297663" cy="316690"/>
                </a:xfrm>
                <a:prstGeom prst="rect">
                  <a:avLst/>
                </a:prstGeom>
                <a:blipFill>
                  <a:blip r:embed="rId4"/>
                  <a:stretch>
                    <a:fillRect l="-1942" b="-1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668CB66-463B-B945-893E-C9AE41B095A4}"/>
                    </a:ext>
                  </a:extLst>
                </p:cNvPr>
                <p:cNvSpPr txBox="1"/>
                <p:nvPr/>
              </p:nvSpPr>
              <p:spPr>
                <a:xfrm>
                  <a:off x="2617196" y="2076558"/>
                  <a:ext cx="1497718" cy="64338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B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bSup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668CB66-463B-B945-893E-C9AE41B095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7196" y="2076558"/>
                  <a:ext cx="1497718" cy="643381"/>
                </a:xfrm>
                <a:prstGeom prst="rect">
                  <a:avLst/>
                </a:prstGeom>
                <a:blipFill>
                  <a:blip r:embed="rId5"/>
                  <a:stretch>
                    <a:fillRect l="-1681"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744E1F5-E534-8F44-8C1D-1C43983C1FB6}"/>
                  </a:ext>
                </a:extLst>
              </p:cNvPr>
              <p:cNvSpPr txBox="1"/>
              <p:nvPr/>
            </p:nvSpPr>
            <p:spPr>
              <a:xfrm>
                <a:off x="4167627" y="1310049"/>
                <a:ext cx="2708434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𝜅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744E1F5-E534-8F44-8C1D-1C43983C1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7627" y="1310049"/>
                <a:ext cx="2708434" cy="520399"/>
              </a:xfrm>
              <a:prstGeom prst="rect">
                <a:avLst/>
              </a:prstGeom>
              <a:blipFill>
                <a:blip r:embed="rId6"/>
                <a:stretch>
                  <a:fillRect l="-467" t="-4762" r="-2336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AE23A33-7102-ED4E-B3B3-3E512BD819C7}"/>
                  </a:ext>
                </a:extLst>
              </p:cNvPr>
              <p:cNvSpPr txBox="1"/>
              <p:nvPr/>
            </p:nvSpPr>
            <p:spPr>
              <a:xfrm>
                <a:off x="1371688" y="1164144"/>
                <a:ext cx="1833772" cy="8122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AE23A33-7102-ED4E-B3B3-3E512BD81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88" y="1164144"/>
                <a:ext cx="1833772" cy="812210"/>
              </a:xfrm>
              <a:prstGeom prst="rect">
                <a:avLst/>
              </a:prstGeom>
              <a:blipFill>
                <a:blip r:embed="rId7"/>
                <a:stretch>
                  <a:fillRect l="-24306" t="-127692" r="-2083" b="-19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1BB6226-E0CE-8246-9088-D17D5BF4B9B5}"/>
                  </a:ext>
                </a:extLst>
              </p:cNvPr>
              <p:cNvSpPr txBox="1"/>
              <p:nvPr/>
            </p:nvSpPr>
            <p:spPr>
              <a:xfrm>
                <a:off x="2830598" y="4591755"/>
                <a:ext cx="2291397" cy="6386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𝜅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fun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1BB6226-E0CE-8246-9088-D17D5BF4B9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0598" y="4591755"/>
                <a:ext cx="2291397" cy="638636"/>
              </a:xfrm>
              <a:prstGeom prst="rect">
                <a:avLst/>
              </a:prstGeom>
              <a:blipFill>
                <a:blip r:embed="rId8"/>
                <a:stretch>
                  <a:fillRect l="-552" t="-7843" r="-3315"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F7F2323-B2EF-C749-A06E-5AAFF83AD6F4}"/>
                  </a:ext>
                </a:extLst>
              </p:cNvPr>
              <p:cNvSpPr txBox="1"/>
              <p:nvPr/>
            </p:nvSpPr>
            <p:spPr>
              <a:xfrm>
                <a:off x="5521844" y="4739776"/>
                <a:ext cx="47679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F7F2323-B2EF-C749-A06E-5AAFF83AD6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1844" y="4739776"/>
                <a:ext cx="476797" cy="307777"/>
              </a:xfrm>
              <a:prstGeom prst="rect">
                <a:avLst/>
              </a:prstGeom>
              <a:blipFill>
                <a:blip r:embed="rId9"/>
                <a:stretch>
                  <a:fillRect l="-7895" r="-10526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ross 12">
            <a:extLst>
              <a:ext uri="{FF2B5EF4-FFF2-40B4-BE49-F238E27FC236}">
                <a16:creationId xmlns:a16="http://schemas.microsoft.com/office/drawing/2014/main" id="{5A25AAA8-53CE-304D-8D2B-F32DB7AA8998}"/>
              </a:ext>
            </a:extLst>
          </p:cNvPr>
          <p:cNvSpPr/>
          <p:nvPr/>
        </p:nvSpPr>
        <p:spPr>
          <a:xfrm rot="2702231">
            <a:off x="4062606" y="2934692"/>
            <a:ext cx="328903" cy="328903"/>
          </a:xfrm>
          <a:prstGeom prst="plus">
            <a:avLst>
              <a:gd name="adj" fmla="val 43995"/>
            </a:avLst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ross 13">
            <a:extLst>
              <a:ext uri="{FF2B5EF4-FFF2-40B4-BE49-F238E27FC236}">
                <a16:creationId xmlns:a16="http://schemas.microsoft.com/office/drawing/2014/main" id="{D5238CCE-57B6-1249-9AAC-29B967A15C3F}"/>
              </a:ext>
            </a:extLst>
          </p:cNvPr>
          <p:cNvSpPr/>
          <p:nvPr/>
        </p:nvSpPr>
        <p:spPr>
          <a:xfrm rot="2702231">
            <a:off x="7735427" y="3269059"/>
            <a:ext cx="328903" cy="328903"/>
          </a:xfrm>
          <a:prstGeom prst="plus">
            <a:avLst>
              <a:gd name="adj" fmla="val 43995"/>
            </a:avLst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D4A54AB-0423-864D-A9F9-4E5A23F13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42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0D2C6A0-820B-DC40-9F73-CDB0ECE122C8}"/>
              </a:ext>
            </a:extLst>
          </p:cNvPr>
          <p:cNvSpPr txBox="1">
            <a:spLocks/>
          </p:cNvSpPr>
          <p:nvPr/>
        </p:nvSpPr>
        <p:spPr>
          <a:xfrm>
            <a:off x="147484" y="139870"/>
            <a:ext cx="3996813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BZ integration and k-meshing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90C234-14BB-B64D-9BD2-5C69EDBD9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9144000" cy="37218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8186FB-17D8-BE40-AD5B-06AD037DBCF7}"/>
              </a:ext>
            </a:extLst>
          </p:cNvPr>
          <p:cNvSpPr txBox="1"/>
          <p:nvPr/>
        </p:nvSpPr>
        <p:spPr>
          <a:xfrm>
            <a:off x="563011" y="737454"/>
            <a:ext cx="12490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 at 300K</a:t>
            </a:r>
          </a:p>
          <a:p>
            <a:endParaRPr lang="en-US" dirty="0"/>
          </a:p>
          <a:p>
            <a:r>
              <a:rPr lang="en-US" dirty="0"/>
              <a:t>12x12x12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AB3347-7A6D-3944-B267-4399D734A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673" y="139870"/>
            <a:ext cx="1638300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065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26AB97-EE45-2146-8979-6818E585C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9144000" cy="37218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944235-3CF2-CF4D-8533-A36D913E4385}"/>
              </a:ext>
            </a:extLst>
          </p:cNvPr>
          <p:cNvSpPr txBox="1"/>
          <p:nvPr/>
        </p:nvSpPr>
        <p:spPr>
          <a:xfrm>
            <a:off x="563011" y="737454"/>
            <a:ext cx="12490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 at 300K</a:t>
            </a:r>
          </a:p>
          <a:p>
            <a:endParaRPr lang="en-US" dirty="0"/>
          </a:p>
          <a:p>
            <a:r>
              <a:rPr lang="en-US" dirty="0"/>
              <a:t>16x16x16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812734-C833-F940-9029-6CB57C6AA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673" y="139870"/>
            <a:ext cx="1638300" cy="1587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5B32949-F106-5D49-A3ED-4C1F084FB42F}"/>
              </a:ext>
            </a:extLst>
          </p:cNvPr>
          <p:cNvSpPr txBox="1">
            <a:spLocks/>
          </p:cNvSpPr>
          <p:nvPr/>
        </p:nvSpPr>
        <p:spPr>
          <a:xfrm>
            <a:off x="147484" y="139870"/>
            <a:ext cx="3996813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BZ integration and k-meshing</a:t>
            </a:r>
          </a:p>
        </p:txBody>
      </p:sp>
    </p:spTree>
    <p:extLst>
      <p:ext uri="{BB962C8B-B14F-4D97-AF65-F5344CB8AC3E}">
        <p14:creationId xmlns:p14="http://schemas.microsoft.com/office/powerpoint/2010/main" val="41019902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A0FFE5-B96A-6E43-B627-F9078AEC8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9144000" cy="37218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1E2D70-D945-814B-801F-0D79D9C36546}"/>
              </a:ext>
            </a:extLst>
          </p:cNvPr>
          <p:cNvSpPr txBox="1"/>
          <p:nvPr/>
        </p:nvSpPr>
        <p:spPr>
          <a:xfrm>
            <a:off x="563011" y="737454"/>
            <a:ext cx="12490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 at 300K</a:t>
            </a:r>
          </a:p>
          <a:p>
            <a:endParaRPr lang="en-US" dirty="0"/>
          </a:p>
          <a:p>
            <a:r>
              <a:rPr lang="en-US" dirty="0"/>
              <a:t>20x20x20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5D80EB-97FC-3F4E-B472-C3D2DAD70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673" y="139870"/>
            <a:ext cx="1638300" cy="1587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2D29233-B8CC-814B-925C-29E8AFB1D5B9}"/>
              </a:ext>
            </a:extLst>
          </p:cNvPr>
          <p:cNvSpPr txBox="1">
            <a:spLocks/>
          </p:cNvSpPr>
          <p:nvPr/>
        </p:nvSpPr>
        <p:spPr>
          <a:xfrm>
            <a:off x="147484" y="139870"/>
            <a:ext cx="3996813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BZ integration and k-meshing</a:t>
            </a:r>
          </a:p>
        </p:txBody>
      </p:sp>
    </p:spTree>
    <p:extLst>
      <p:ext uri="{BB962C8B-B14F-4D97-AF65-F5344CB8AC3E}">
        <p14:creationId xmlns:p14="http://schemas.microsoft.com/office/powerpoint/2010/main" val="2979462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A53A8B-6889-3B44-ABF7-E6EC65411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9144000" cy="3919740"/>
          </a:xfrm>
          <a:prstGeom prst="rect">
            <a:avLst/>
          </a:prstGeom>
        </p:spPr>
      </p:pic>
      <p:sp>
        <p:nvSpPr>
          <p:cNvPr id="2" name="&quot;No&quot; Symbol 1">
            <a:extLst>
              <a:ext uri="{FF2B5EF4-FFF2-40B4-BE49-F238E27FC236}">
                <a16:creationId xmlns:a16="http://schemas.microsoft.com/office/drawing/2014/main" id="{CC799147-81B9-BE47-9315-206C4C91EBAC}"/>
              </a:ext>
            </a:extLst>
          </p:cNvPr>
          <p:cNvSpPr/>
          <p:nvPr/>
        </p:nvSpPr>
        <p:spPr>
          <a:xfrm>
            <a:off x="7829550" y="4867750"/>
            <a:ext cx="544748" cy="544748"/>
          </a:xfrm>
          <a:prstGeom prst="noSmoking">
            <a:avLst>
              <a:gd name="adj" fmla="val 8647"/>
            </a:avLst>
          </a:prstGeom>
          <a:solidFill>
            <a:srgbClr val="C00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578BF9-39BB-484B-BA8C-2B5C251C27DE}"/>
              </a:ext>
            </a:extLst>
          </p:cNvPr>
          <p:cNvSpPr txBox="1"/>
          <p:nvPr/>
        </p:nvSpPr>
        <p:spPr>
          <a:xfrm>
            <a:off x="563011" y="737454"/>
            <a:ext cx="12490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 at 300K</a:t>
            </a:r>
          </a:p>
          <a:p>
            <a:endParaRPr lang="en-US" dirty="0"/>
          </a:p>
          <a:p>
            <a:r>
              <a:rPr lang="en-US" dirty="0"/>
              <a:t>30x30x30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37FB75-7FBE-0040-B31A-A7A0FBCB9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673" y="139870"/>
            <a:ext cx="1638300" cy="15875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686A0D-EF46-384D-8C53-69D212DF2B30}"/>
              </a:ext>
            </a:extLst>
          </p:cNvPr>
          <p:cNvCxnSpPr>
            <a:cxnSpLocks/>
          </p:cNvCxnSpPr>
          <p:nvPr/>
        </p:nvCxnSpPr>
        <p:spPr>
          <a:xfrm>
            <a:off x="8114559" y="4701209"/>
            <a:ext cx="0" cy="614013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58553978-7DFB-E04F-8ACF-A72ACBC3E9F7}"/>
              </a:ext>
            </a:extLst>
          </p:cNvPr>
          <p:cNvSpPr txBox="1">
            <a:spLocks/>
          </p:cNvSpPr>
          <p:nvPr/>
        </p:nvSpPr>
        <p:spPr>
          <a:xfrm>
            <a:off x="147484" y="139870"/>
            <a:ext cx="3996813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BZ integration and k-meshing</a:t>
            </a:r>
          </a:p>
        </p:txBody>
      </p:sp>
    </p:spTree>
    <p:extLst>
      <p:ext uri="{BB962C8B-B14F-4D97-AF65-F5344CB8AC3E}">
        <p14:creationId xmlns:p14="http://schemas.microsoft.com/office/powerpoint/2010/main" val="343923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75DDC3-A98D-8641-86FC-7E833319F0E0}"/>
              </a:ext>
            </a:extLst>
          </p:cNvPr>
          <p:cNvSpPr txBox="1"/>
          <p:nvPr/>
        </p:nvSpPr>
        <p:spPr>
          <a:xfrm>
            <a:off x="223694" y="317020"/>
            <a:ext cx="5646418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Phonon scattering and thermal conductivity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BF76D9FF-3D1E-9A47-8A9D-88DD1B726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1966"/>
            <a:ext cx="9144000" cy="37990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E98E42-2BB0-644A-9772-FCF6E10D21DD}"/>
                  </a:ext>
                </a:extLst>
              </p:cNvPr>
              <p:cNvSpPr txBox="1"/>
              <p:nvPr/>
            </p:nvSpPr>
            <p:spPr>
              <a:xfrm>
                <a:off x="2505810" y="929329"/>
                <a:ext cx="4132379" cy="16619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nd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rd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+… </m:t>
                      </m:r>
                    </m:oMath>
                  </m:oMathPara>
                </a14:m>
                <a:endParaRPr lang="en-US" b="0" dirty="0"/>
              </a:p>
              <a:p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: kinetic energy of all atoms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nd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rd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+… </m:t>
                    </m:r>
                  </m:oMath>
                </a14:m>
                <a:r>
                  <a:rPr lang="en-US" dirty="0"/>
                  <a:t>: potential energy of all atoms expressed as a Taylor expansion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E98E42-2BB0-644A-9772-FCF6E10D2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810" y="929329"/>
                <a:ext cx="4132379" cy="1661993"/>
              </a:xfrm>
              <a:prstGeom prst="rect">
                <a:avLst/>
              </a:prstGeom>
              <a:blipFill>
                <a:blip r:embed="rId3"/>
                <a:stretch>
                  <a:fillRect l="-3058" t="-758" r="-18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0B369598-FCE4-AF42-84CA-728729F8A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2673" y="139870"/>
            <a:ext cx="1638300" cy="15875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2675D8-B7BD-9E45-BC14-4D7D387BB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5572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A5EED6-6777-F146-80CC-E3FEC071571A}"/>
              </a:ext>
            </a:extLst>
          </p:cNvPr>
          <p:cNvSpPr txBox="1"/>
          <p:nvPr/>
        </p:nvSpPr>
        <p:spPr>
          <a:xfrm>
            <a:off x="223695" y="317020"/>
            <a:ext cx="4097582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Relaxation time approximation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56334F-2E98-6E4D-9DFD-2722CFA57F64}"/>
              </a:ext>
            </a:extLst>
          </p:cNvPr>
          <p:cNvSpPr txBox="1"/>
          <p:nvPr/>
        </p:nvSpPr>
        <p:spPr>
          <a:xfrm>
            <a:off x="7493067" y="139733"/>
            <a:ext cx="1465338" cy="369332"/>
          </a:xfrm>
          <a:prstGeom prst="rect">
            <a:avLst/>
          </a:prstGeom>
          <a:solidFill>
            <a:schemeClr val="accent1">
              <a:lumMod val="75000"/>
              <a:alpha val="3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supplemental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C2F119-D389-0449-B2F4-40868E484FCA}"/>
                  </a:ext>
                </a:extLst>
              </p:cNvPr>
              <p:cNvSpPr txBox="1"/>
              <p:nvPr/>
            </p:nvSpPr>
            <p:spPr>
              <a:xfrm>
                <a:off x="2483106" y="1345939"/>
                <a:ext cx="3366178" cy="7645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C2F119-D389-0449-B2F4-40868E484F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106" y="1345939"/>
                <a:ext cx="3366178" cy="764505"/>
              </a:xfrm>
              <a:prstGeom prst="rect">
                <a:avLst/>
              </a:prstGeom>
              <a:blipFill>
                <a:blip r:embed="rId3"/>
                <a:stretch>
                  <a:fillRect l="-2632" t="-121311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ABE8796-7642-D84E-9FA8-B23E9558DC66}"/>
              </a:ext>
            </a:extLst>
          </p:cNvPr>
          <p:cNvSpPr txBox="1"/>
          <p:nvPr/>
        </p:nvSpPr>
        <p:spPr>
          <a:xfrm>
            <a:off x="213260" y="1245602"/>
            <a:ext cx="2184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Phonon-gas model for heat flux: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A1273DF-77B4-E14A-893A-2EC40E14827B}"/>
                  </a:ext>
                </a:extLst>
              </p:cNvPr>
              <p:cNvSpPr txBox="1"/>
              <p:nvPr/>
            </p:nvSpPr>
            <p:spPr>
              <a:xfrm>
                <a:off x="2290453" y="778685"/>
                <a:ext cx="4670959" cy="4956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flux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energy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density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velocity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number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Energy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Area</m:t>
                          </m:r>
                          <m:r>
                            <a:rPr lang="en-US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 </m:t>
                          </m:r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time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A1273DF-77B4-E14A-893A-2EC40E1482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0453" y="778685"/>
                <a:ext cx="4670959" cy="495649"/>
              </a:xfrm>
              <a:prstGeom prst="rect">
                <a:avLst/>
              </a:prstGeom>
              <a:blipFill>
                <a:blip r:embed="rId4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7369A6C1-1A20-3847-AA52-067DA0AA947D}"/>
              </a:ext>
            </a:extLst>
          </p:cNvPr>
          <p:cNvGrpSpPr/>
          <p:nvPr/>
        </p:nvGrpSpPr>
        <p:grpSpPr>
          <a:xfrm>
            <a:off x="7267329" y="967066"/>
            <a:ext cx="1660898" cy="1165250"/>
            <a:chOff x="7377626" y="5243782"/>
            <a:chExt cx="1660898" cy="1165250"/>
          </a:xfrm>
        </p:grpSpPr>
        <p:sp>
          <p:nvSpPr>
            <p:cNvPr id="9" name="Rectangle 21">
              <a:extLst>
                <a:ext uri="{FF2B5EF4-FFF2-40B4-BE49-F238E27FC236}">
                  <a16:creationId xmlns:a16="http://schemas.microsoft.com/office/drawing/2014/main" id="{3FA8FF2B-2F3A-1F43-9F28-2CA0567D449D}"/>
                </a:ext>
              </a:extLst>
            </p:cNvPr>
            <p:cNvSpPr/>
            <p:nvPr/>
          </p:nvSpPr>
          <p:spPr>
            <a:xfrm>
              <a:off x="7984938" y="5243782"/>
              <a:ext cx="603970" cy="1165250"/>
            </a:xfrm>
            <a:custGeom>
              <a:avLst/>
              <a:gdLst>
                <a:gd name="connsiteX0" fmla="*/ 0 w 942104"/>
                <a:gd name="connsiteY0" fmla="*/ 0 h 764505"/>
                <a:gd name="connsiteX1" fmla="*/ 942104 w 942104"/>
                <a:gd name="connsiteY1" fmla="*/ 0 h 764505"/>
                <a:gd name="connsiteX2" fmla="*/ 942104 w 942104"/>
                <a:gd name="connsiteY2" fmla="*/ 764505 h 764505"/>
                <a:gd name="connsiteX3" fmla="*/ 0 w 942104"/>
                <a:gd name="connsiteY3" fmla="*/ 764505 h 764505"/>
                <a:gd name="connsiteX4" fmla="*/ 0 w 942104"/>
                <a:gd name="connsiteY4" fmla="*/ 0 h 764505"/>
                <a:gd name="connsiteX0" fmla="*/ 0 w 942104"/>
                <a:gd name="connsiteY0" fmla="*/ 0 h 764505"/>
                <a:gd name="connsiteX1" fmla="*/ 595262 w 942104"/>
                <a:gd name="connsiteY1" fmla="*/ 331076 h 764505"/>
                <a:gd name="connsiteX2" fmla="*/ 942104 w 942104"/>
                <a:gd name="connsiteY2" fmla="*/ 764505 h 764505"/>
                <a:gd name="connsiteX3" fmla="*/ 0 w 942104"/>
                <a:gd name="connsiteY3" fmla="*/ 764505 h 764505"/>
                <a:gd name="connsiteX4" fmla="*/ 0 w 942104"/>
                <a:gd name="connsiteY4" fmla="*/ 0 h 764505"/>
                <a:gd name="connsiteX0" fmla="*/ 0 w 942104"/>
                <a:gd name="connsiteY0" fmla="*/ 0 h 764505"/>
                <a:gd name="connsiteX1" fmla="*/ 595262 w 942104"/>
                <a:gd name="connsiteY1" fmla="*/ 331076 h 764505"/>
                <a:gd name="connsiteX2" fmla="*/ 942104 w 942104"/>
                <a:gd name="connsiteY2" fmla="*/ 764505 h 764505"/>
                <a:gd name="connsiteX3" fmla="*/ 0 w 942104"/>
                <a:gd name="connsiteY3" fmla="*/ 669912 h 764505"/>
                <a:gd name="connsiteX4" fmla="*/ 0 w 942104"/>
                <a:gd name="connsiteY4" fmla="*/ 0 h 764505"/>
                <a:gd name="connsiteX0" fmla="*/ 0 w 611028"/>
                <a:gd name="connsiteY0" fmla="*/ 0 h 1048285"/>
                <a:gd name="connsiteX1" fmla="*/ 595262 w 611028"/>
                <a:gd name="connsiteY1" fmla="*/ 331076 h 1048285"/>
                <a:gd name="connsiteX2" fmla="*/ 611028 w 611028"/>
                <a:gd name="connsiteY2" fmla="*/ 1048285 h 1048285"/>
                <a:gd name="connsiteX3" fmla="*/ 0 w 611028"/>
                <a:gd name="connsiteY3" fmla="*/ 669912 h 1048285"/>
                <a:gd name="connsiteX4" fmla="*/ 0 w 611028"/>
                <a:gd name="connsiteY4" fmla="*/ 0 h 1048285"/>
                <a:gd name="connsiteX0" fmla="*/ 0 w 595262"/>
                <a:gd name="connsiteY0" fmla="*/ 0 h 1095581"/>
                <a:gd name="connsiteX1" fmla="*/ 595262 w 595262"/>
                <a:gd name="connsiteY1" fmla="*/ 331076 h 1095581"/>
                <a:gd name="connsiteX2" fmla="*/ 547966 w 595262"/>
                <a:gd name="connsiteY2" fmla="*/ 1095581 h 1095581"/>
                <a:gd name="connsiteX3" fmla="*/ 0 w 595262"/>
                <a:gd name="connsiteY3" fmla="*/ 669912 h 1095581"/>
                <a:gd name="connsiteX4" fmla="*/ 0 w 595262"/>
                <a:gd name="connsiteY4" fmla="*/ 0 h 1095581"/>
                <a:gd name="connsiteX0" fmla="*/ 0 w 595262"/>
                <a:gd name="connsiteY0" fmla="*/ 0 h 1217501"/>
                <a:gd name="connsiteX1" fmla="*/ 595262 w 595262"/>
                <a:gd name="connsiteY1" fmla="*/ 331076 h 1217501"/>
                <a:gd name="connsiteX2" fmla="*/ 591509 w 595262"/>
                <a:gd name="connsiteY2" fmla="*/ 1217501 h 1217501"/>
                <a:gd name="connsiteX3" fmla="*/ 0 w 595262"/>
                <a:gd name="connsiteY3" fmla="*/ 669912 h 1217501"/>
                <a:gd name="connsiteX4" fmla="*/ 0 w 595262"/>
                <a:gd name="connsiteY4" fmla="*/ 0 h 1217501"/>
                <a:gd name="connsiteX0" fmla="*/ 0 w 595262"/>
                <a:gd name="connsiteY0" fmla="*/ 0 h 1165250"/>
                <a:gd name="connsiteX1" fmla="*/ 595262 w 595262"/>
                <a:gd name="connsiteY1" fmla="*/ 331076 h 1165250"/>
                <a:gd name="connsiteX2" fmla="*/ 591509 w 595262"/>
                <a:gd name="connsiteY2" fmla="*/ 1165250 h 1165250"/>
                <a:gd name="connsiteX3" fmla="*/ 0 w 595262"/>
                <a:gd name="connsiteY3" fmla="*/ 669912 h 1165250"/>
                <a:gd name="connsiteX4" fmla="*/ 0 w 595262"/>
                <a:gd name="connsiteY4" fmla="*/ 0 h 1165250"/>
                <a:gd name="connsiteX0" fmla="*/ 0 w 603970"/>
                <a:gd name="connsiteY0" fmla="*/ 0 h 1165250"/>
                <a:gd name="connsiteX1" fmla="*/ 603970 w 603970"/>
                <a:gd name="connsiteY1" fmla="*/ 261408 h 1165250"/>
                <a:gd name="connsiteX2" fmla="*/ 591509 w 603970"/>
                <a:gd name="connsiteY2" fmla="*/ 1165250 h 1165250"/>
                <a:gd name="connsiteX3" fmla="*/ 0 w 603970"/>
                <a:gd name="connsiteY3" fmla="*/ 669912 h 1165250"/>
                <a:gd name="connsiteX4" fmla="*/ 0 w 603970"/>
                <a:gd name="connsiteY4" fmla="*/ 0 h 116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970" h="1165250">
                  <a:moveTo>
                    <a:pt x="0" y="0"/>
                  </a:moveTo>
                  <a:lnTo>
                    <a:pt x="603970" y="261408"/>
                  </a:lnTo>
                  <a:lnTo>
                    <a:pt x="591509" y="1165250"/>
                  </a:lnTo>
                  <a:lnTo>
                    <a:pt x="0" y="66991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2FA2A9D-6343-4144-A2D3-9F87C00AB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9487165">
              <a:off x="7622258" y="6118136"/>
              <a:ext cx="342900" cy="254000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0BB0715-F887-2342-9C5E-F1ECA8BBEE7C}"/>
                </a:ext>
              </a:extLst>
            </p:cNvPr>
            <p:cNvCxnSpPr/>
            <p:nvPr/>
          </p:nvCxnSpPr>
          <p:spPr>
            <a:xfrm flipV="1">
              <a:off x="7966830" y="5950180"/>
              <a:ext cx="295042" cy="1846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BF768DF-252B-0942-B4DB-69F2A544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327987">
              <a:off x="7434108" y="5394032"/>
              <a:ext cx="342900" cy="254000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415F4C6-791F-024A-87E0-7C69336C639B}"/>
                </a:ext>
              </a:extLst>
            </p:cNvPr>
            <p:cNvCxnSpPr>
              <a:cxnSpLocks/>
            </p:cNvCxnSpPr>
            <p:nvPr/>
          </p:nvCxnSpPr>
          <p:spPr>
            <a:xfrm rot="2440822" flipV="1">
              <a:off x="7837416" y="5460408"/>
              <a:ext cx="295042" cy="1846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F2FD30C-E52B-404C-A59E-5B4CECAF0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657087">
              <a:off x="7377626" y="5810198"/>
              <a:ext cx="342900" cy="254000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81636BC-55E9-6F48-B353-F3B721B469BD}"/>
                </a:ext>
              </a:extLst>
            </p:cNvPr>
            <p:cNvCxnSpPr>
              <a:cxnSpLocks/>
            </p:cNvCxnSpPr>
            <p:nvPr/>
          </p:nvCxnSpPr>
          <p:spPr>
            <a:xfrm rot="1169922" flipV="1">
              <a:off x="7780934" y="5744494"/>
              <a:ext cx="295042" cy="1846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96B3C98-A5F9-9D47-AD20-3229E28F7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9908009">
              <a:off x="8695624" y="5485494"/>
              <a:ext cx="342900" cy="254000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497706F-3274-0447-9244-DE8C504D85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86098" y="5681644"/>
              <a:ext cx="251875" cy="6416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5B3DEE7-5E13-3A43-806F-5CAC88A4D7D8}"/>
              </a:ext>
            </a:extLst>
          </p:cNvPr>
          <p:cNvGrpSpPr/>
          <p:nvPr/>
        </p:nvGrpSpPr>
        <p:grpSpPr>
          <a:xfrm>
            <a:off x="2933349" y="940940"/>
            <a:ext cx="2775856" cy="1030712"/>
            <a:chOff x="3043646" y="5217656"/>
            <a:chExt cx="2775856" cy="103071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2D875DB-6D19-8841-A6FC-4D26F458BD5D}"/>
                </a:ext>
              </a:extLst>
            </p:cNvPr>
            <p:cNvSpPr/>
            <p:nvPr/>
          </p:nvSpPr>
          <p:spPr>
            <a:xfrm>
              <a:off x="3043646" y="5217656"/>
              <a:ext cx="1162594" cy="201974"/>
            </a:xfrm>
            <a:prstGeom prst="rect">
              <a:avLst/>
            </a:prstGeom>
            <a:solidFill>
              <a:schemeClr val="accent1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74572DA-0A06-5B4C-8A58-A8308E1EED24}"/>
                </a:ext>
              </a:extLst>
            </p:cNvPr>
            <p:cNvSpPr/>
            <p:nvPr/>
          </p:nvSpPr>
          <p:spPr>
            <a:xfrm>
              <a:off x="3126490" y="5697419"/>
              <a:ext cx="237190" cy="550949"/>
            </a:xfrm>
            <a:prstGeom prst="rect">
              <a:avLst/>
            </a:prstGeom>
            <a:solidFill>
              <a:schemeClr val="accent1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CF74015-CA50-B44E-B95B-0F3F074472D4}"/>
                </a:ext>
              </a:extLst>
            </p:cNvPr>
            <p:cNvSpPr/>
            <p:nvPr/>
          </p:nvSpPr>
          <p:spPr>
            <a:xfrm>
              <a:off x="3716363" y="5828988"/>
              <a:ext cx="761424" cy="309027"/>
            </a:xfrm>
            <a:prstGeom prst="rect">
              <a:avLst/>
            </a:prstGeom>
            <a:solidFill>
              <a:schemeClr val="accent1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8452779-2DF8-3041-B65E-F603402CA888}"/>
                </a:ext>
              </a:extLst>
            </p:cNvPr>
            <p:cNvSpPr/>
            <p:nvPr/>
          </p:nvSpPr>
          <p:spPr>
            <a:xfrm>
              <a:off x="4356465" y="5217656"/>
              <a:ext cx="656406" cy="201974"/>
            </a:xfrm>
            <a:prstGeom prst="rect">
              <a:avLst/>
            </a:prstGeom>
            <a:solidFill>
              <a:schemeClr val="accent6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BFA9B58-4B3A-1C4D-85C0-4A6D691DDF8E}"/>
                </a:ext>
              </a:extLst>
            </p:cNvPr>
            <p:cNvSpPr/>
            <p:nvPr/>
          </p:nvSpPr>
          <p:spPr>
            <a:xfrm>
              <a:off x="4531429" y="5830394"/>
              <a:ext cx="669345" cy="309026"/>
            </a:xfrm>
            <a:prstGeom prst="rect">
              <a:avLst/>
            </a:prstGeom>
            <a:solidFill>
              <a:schemeClr val="accent6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9B486F8-15DD-3C4A-838F-B503FB3CFCB3}"/>
                </a:ext>
              </a:extLst>
            </p:cNvPr>
            <p:cNvSpPr/>
            <p:nvPr/>
          </p:nvSpPr>
          <p:spPr>
            <a:xfrm>
              <a:off x="5163096" y="5226534"/>
              <a:ext cx="656406" cy="201974"/>
            </a:xfrm>
            <a:prstGeom prst="rect">
              <a:avLst/>
            </a:prstGeom>
            <a:solidFill>
              <a:schemeClr val="accent2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2DA3D10-4376-4D43-A523-113325BF150C}"/>
                </a:ext>
              </a:extLst>
            </p:cNvPr>
            <p:cNvSpPr/>
            <p:nvPr/>
          </p:nvSpPr>
          <p:spPr>
            <a:xfrm>
              <a:off x="5232338" y="5825327"/>
              <a:ext cx="580750" cy="304108"/>
            </a:xfrm>
            <a:prstGeom prst="rect">
              <a:avLst/>
            </a:prstGeom>
            <a:solidFill>
              <a:schemeClr val="accent2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F132B39-8425-694E-BAB4-9EDF131373E8}"/>
                  </a:ext>
                </a:extLst>
              </p:cNvPr>
              <p:cNvSpPr txBox="1"/>
              <p:nvPr/>
            </p:nvSpPr>
            <p:spPr>
              <a:xfrm>
                <a:off x="1592143" y="3233059"/>
                <a:ext cx="6596293" cy="7645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BE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1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F132B39-8425-694E-BAB4-9EDF13137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143" y="3233059"/>
                <a:ext cx="6596293" cy="764505"/>
              </a:xfrm>
              <a:prstGeom prst="rect">
                <a:avLst/>
              </a:prstGeom>
              <a:blipFill>
                <a:blip r:embed="rId6"/>
                <a:stretch>
                  <a:fillRect l="-768" t="-121311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95F7CF1-7446-6143-9ADB-35D29658278D}"/>
                  </a:ext>
                </a:extLst>
              </p:cNvPr>
              <p:cNvSpPr txBox="1"/>
              <p:nvPr/>
            </p:nvSpPr>
            <p:spPr>
              <a:xfrm>
                <a:off x="2490412" y="2503954"/>
                <a:ext cx="26439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BE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′(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95F7CF1-7446-6143-9ADB-35D2965827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0412" y="2503954"/>
                <a:ext cx="2643929" cy="276999"/>
              </a:xfrm>
              <a:prstGeom prst="rect">
                <a:avLst/>
              </a:prstGeom>
              <a:blipFill>
                <a:blip r:embed="rId7"/>
                <a:stretch>
                  <a:fillRect l="-957" r="-2871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Left Brace 27">
            <a:extLst>
              <a:ext uri="{FF2B5EF4-FFF2-40B4-BE49-F238E27FC236}">
                <a16:creationId xmlns:a16="http://schemas.microsoft.com/office/drawing/2014/main" id="{8A78A7C9-E739-ED44-B538-2581ECFB362B}"/>
              </a:ext>
            </a:extLst>
          </p:cNvPr>
          <p:cNvSpPr/>
          <p:nvPr/>
        </p:nvSpPr>
        <p:spPr>
          <a:xfrm rot="16200000">
            <a:off x="3107902" y="3029113"/>
            <a:ext cx="471010" cy="2457187"/>
          </a:xfrm>
          <a:prstGeom prst="leftBrace">
            <a:avLst/>
          </a:prstGeom>
          <a:ln w="2540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726E506-39DD-7248-9EF2-3955C2FC8A19}"/>
                  </a:ext>
                </a:extLst>
              </p:cNvPr>
              <p:cNvSpPr txBox="1"/>
              <p:nvPr/>
            </p:nvSpPr>
            <p:spPr>
              <a:xfrm>
                <a:off x="3134788" y="4615077"/>
                <a:ext cx="4167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726E506-39DD-7248-9EF2-3955C2FC8A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4788" y="4615077"/>
                <a:ext cx="416781" cy="276999"/>
              </a:xfrm>
              <a:prstGeom prst="rect">
                <a:avLst/>
              </a:prstGeom>
              <a:blipFill>
                <a:blip r:embed="rId8"/>
                <a:stretch>
                  <a:fillRect l="-5882" r="-8824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208D752-6C6A-ED47-B19A-DC94631B4B84}"/>
                  </a:ext>
                </a:extLst>
              </p:cNvPr>
              <p:cNvSpPr txBox="1"/>
              <p:nvPr/>
            </p:nvSpPr>
            <p:spPr>
              <a:xfrm>
                <a:off x="2034274" y="5151924"/>
                <a:ext cx="3420745" cy="7645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1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208D752-6C6A-ED47-B19A-DC94631B4B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274" y="5151924"/>
                <a:ext cx="3420745" cy="764505"/>
              </a:xfrm>
              <a:prstGeom prst="rect">
                <a:avLst/>
              </a:prstGeom>
              <a:blipFill>
                <a:blip r:embed="rId9"/>
                <a:stretch>
                  <a:fillRect l="-2214" t="-121311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1A1D82-9089-4943-ABEF-360B860C6369}"/>
                  </a:ext>
                </a:extLst>
              </p:cNvPr>
              <p:cNvSpPr txBox="1"/>
              <p:nvPr/>
            </p:nvSpPr>
            <p:spPr>
              <a:xfrm>
                <a:off x="6757085" y="5338690"/>
                <a:ext cx="1363387" cy="2859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1A1D82-9089-4943-ABEF-360B860C6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085" y="5338690"/>
                <a:ext cx="1363387" cy="285912"/>
              </a:xfrm>
              <a:prstGeom prst="rect">
                <a:avLst/>
              </a:prstGeom>
              <a:blipFill>
                <a:blip r:embed="rId10"/>
                <a:stretch>
                  <a:fillRect l="-4630" r="-2778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6B2224A-740E-084D-9B5B-DC0BCC31B349}"/>
              </a:ext>
            </a:extLst>
          </p:cNvPr>
          <p:cNvCxnSpPr/>
          <p:nvPr/>
        </p:nvCxnSpPr>
        <p:spPr>
          <a:xfrm>
            <a:off x="5455019" y="5521476"/>
            <a:ext cx="1090918" cy="0"/>
          </a:xfrm>
          <a:prstGeom prst="straightConnector1">
            <a:avLst/>
          </a:prstGeom>
          <a:ln w="254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03C0B1C-1A78-1F4A-B250-D441F5369C39}"/>
                  </a:ext>
                </a:extLst>
              </p:cNvPr>
              <p:cNvSpPr txBox="1"/>
              <p:nvPr/>
            </p:nvSpPr>
            <p:spPr>
              <a:xfrm>
                <a:off x="4694343" y="5871946"/>
                <a:ext cx="2941511" cy="6552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latin typeface="Cambria" panose="02040503050406030204" pitchFamily="18" charset="0"/>
                  </a:rPr>
                  <a:t>compare to solve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p>
                    </m:sSup>
                  </m:oMath>
                </a14:m>
                <a:endParaRPr lang="en-US" dirty="0">
                  <a:latin typeface="Cambria" panose="02040503050406030204" pitchFamily="18" charset="0"/>
                </a:endParaRPr>
              </a:p>
              <a:p>
                <a:pPr algn="l"/>
                <a:r>
                  <a:rPr lang="en-US" dirty="0">
                    <a:latin typeface="Cambria" panose="02040503050406030204" pitchFamily="18" charset="0"/>
                  </a:rPr>
                  <a:t>need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′(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</a:rPr>
                  <a:t>, get it from BTE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03C0B1C-1A78-1F4A-B250-D441F5369C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4343" y="5871946"/>
                <a:ext cx="2941511" cy="655244"/>
              </a:xfrm>
              <a:prstGeom prst="rect">
                <a:avLst/>
              </a:prstGeom>
              <a:blipFill>
                <a:blip r:embed="rId11"/>
                <a:stretch>
                  <a:fillRect l="-1724" t="-1887" r="-431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1E0765-3898-6D4C-A371-D25DF76B6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660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43ADBE-4218-CC42-8B8B-69CFC4EC310A}"/>
              </a:ext>
            </a:extLst>
          </p:cNvPr>
          <p:cNvSpPr txBox="1"/>
          <p:nvPr/>
        </p:nvSpPr>
        <p:spPr>
          <a:xfrm>
            <a:off x="223695" y="317020"/>
            <a:ext cx="4097582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Relaxation time approximation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B172EB-D958-6F47-BAFF-B32C081A759C}"/>
              </a:ext>
            </a:extLst>
          </p:cNvPr>
          <p:cNvSpPr txBox="1"/>
          <p:nvPr/>
        </p:nvSpPr>
        <p:spPr>
          <a:xfrm>
            <a:off x="223695" y="952500"/>
            <a:ext cx="3800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Cambria" panose="02040503050406030204" pitchFamily="18" charset="0"/>
              </a:rPr>
              <a:t>Boltzmann transport equation (BTE)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FAB69F0-A451-4F47-ACED-23DBCDD65C04}"/>
                  </a:ext>
                </a:extLst>
              </p:cNvPr>
              <p:cNvSpPr txBox="1"/>
              <p:nvPr/>
            </p:nvSpPr>
            <p:spPr>
              <a:xfrm>
                <a:off x="2924640" y="1286989"/>
                <a:ext cx="2744213" cy="764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𝑑𝑛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coll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FAB69F0-A451-4F47-ACED-23DBCDD65C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4640" y="1286989"/>
                <a:ext cx="2744213" cy="764568"/>
              </a:xfrm>
              <a:prstGeom prst="rect">
                <a:avLst/>
              </a:prstGeom>
              <a:blipFill>
                <a:blip r:embed="rId2"/>
                <a:stretch>
                  <a:fillRect t="-166129" r="-23041" b="-241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Left Brace 4">
            <a:extLst>
              <a:ext uri="{FF2B5EF4-FFF2-40B4-BE49-F238E27FC236}">
                <a16:creationId xmlns:a16="http://schemas.microsoft.com/office/drawing/2014/main" id="{2AB17729-340F-F341-9D21-9E8EC01A6A56}"/>
              </a:ext>
            </a:extLst>
          </p:cNvPr>
          <p:cNvSpPr/>
          <p:nvPr/>
        </p:nvSpPr>
        <p:spPr>
          <a:xfrm rot="16200000">
            <a:off x="4199764" y="1710312"/>
            <a:ext cx="173987" cy="689077"/>
          </a:xfrm>
          <a:prstGeom prst="leftBrace">
            <a:avLst/>
          </a:prstGeom>
          <a:ln w="2540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A85871E-74D9-AC40-B540-F5572291F2D7}"/>
                  </a:ext>
                </a:extLst>
              </p:cNvPr>
              <p:cNvSpPr txBox="1"/>
              <p:nvPr/>
            </p:nvSpPr>
            <p:spPr>
              <a:xfrm>
                <a:off x="4193613" y="2184563"/>
                <a:ext cx="18628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A85871E-74D9-AC40-B540-F5572291F2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3613" y="2184563"/>
                <a:ext cx="186287" cy="276999"/>
              </a:xfrm>
              <a:prstGeom prst="rect">
                <a:avLst/>
              </a:prstGeom>
              <a:blipFill>
                <a:blip r:embed="rId3"/>
                <a:stretch>
                  <a:fillRect l="-25000" r="-118750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81B8374-2DFD-5B47-8BA6-41F97C05068C}"/>
              </a:ext>
            </a:extLst>
          </p:cNvPr>
          <p:cNvSpPr txBox="1"/>
          <p:nvPr/>
        </p:nvSpPr>
        <p:spPr>
          <a:xfrm>
            <a:off x="567154" y="2029869"/>
            <a:ext cx="3148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Cambria" panose="02040503050406030204" pitchFamily="18" charset="0"/>
              </a:rPr>
              <a:t>no external forces on phonons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17F79C7-83B1-AD43-85F9-130FBA870971}"/>
                  </a:ext>
                </a:extLst>
              </p:cNvPr>
              <p:cNvSpPr txBox="1"/>
              <p:nvPr/>
            </p:nvSpPr>
            <p:spPr>
              <a:xfrm>
                <a:off x="3196629" y="2697582"/>
                <a:ext cx="1801134" cy="7461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𝑑𝑛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coll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17F79C7-83B1-AD43-85F9-130FBA870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6629" y="2697582"/>
                <a:ext cx="1801134" cy="746166"/>
              </a:xfrm>
              <a:prstGeom prst="rect">
                <a:avLst/>
              </a:prstGeom>
              <a:blipFill>
                <a:blip r:embed="rId4"/>
                <a:stretch>
                  <a:fillRect t="-176667" r="-35211" b="-2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027B377-7C45-B34B-89FD-2EB7BBF66207}"/>
                  </a:ext>
                </a:extLst>
              </p:cNvPr>
              <p:cNvSpPr txBox="1"/>
              <p:nvPr/>
            </p:nvSpPr>
            <p:spPr>
              <a:xfrm>
                <a:off x="223695" y="3107238"/>
                <a:ext cx="3093170" cy="2613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b="1" dirty="0">
                    <a:latin typeface="Cambria Math" panose="02040503050406030204" pitchFamily="18" charset="0"/>
                  </a:rPr>
                  <a:t>Left side:</a:t>
                </a:r>
              </a:p>
              <a:p>
                <a:pPr algn="l"/>
                <a:r>
                  <a:rPr lang="en-US" dirty="0">
                    <a:latin typeface="Cambria Math" panose="02040503050406030204" pitchFamily="18" charset="0"/>
                  </a:rPr>
                  <a:t>Only spatial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is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</a:rPr>
                  <a:t>real space gradient) dependence of </a:t>
                </a:r>
              </a:p>
              <a:p>
                <a:pPr algn="l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</a:rPr>
                  <a:t> is through spatial dependence of T</a:t>
                </a:r>
              </a:p>
              <a:p>
                <a:pPr algn="l"/>
                <a:endParaRPr lang="en-US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BE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BE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𝑑𝑇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027B377-7C45-B34B-89FD-2EB7BBF662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95" y="3107238"/>
                <a:ext cx="3093170" cy="2613472"/>
              </a:xfrm>
              <a:prstGeom prst="rect">
                <a:avLst/>
              </a:prstGeom>
              <a:blipFill>
                <a:blip r:embed="rId5"/>
                <a:stretch>
                  <a:fillRect l="-1639" t="-971" b="-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13EA1BF-4E7F-1745-B79A-73363F6A1BAD}"/>
                  </a:ext>
                </a:extLst>
              </p:cNvPr>
              <p:cNvSpPr txBox="1"/>
              <p:nvPr/>
            </p:nvSpPr>
            <p:spPr>
              <a:xfrm>
                <a:off x="6604671" y="721667"/>
                <a:ext cx="2315634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latin typeface="Cambria" panose="02040503050406030204" pitchFamily="18" charset="0"/>
                  </a:rPr>
                  <a:t>suppress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𝐫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b="1" dirty="0">
                  <a:latin typeface="Cambria" panose="02040503050406030204" pitchFamily="18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𝐫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BE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BE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𝐫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′(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13EA1BF-4E7F-1745-B79A-73363F6A1B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671" y="721667"/>
                <a:ext cx="2315634" cy="1200329"/>
              </a:xfrm>
              <a:prstGeom prst="rect">
                <a:avLst/>
              </a:prstGeom>
              <a:blipFill>
                <a:blip r:embed="rId6"/>
                <a:stretch>
                  <a:fillRect l="-1639" t="-2105" b="-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466379D-C136-B840-956A-A2669D7518ED}"/>
                  </a:ext>
                </a:extLst>
              </p:cNvPr>
              <p:cNvSpPr txBox="1"/>
              <p:nvPr/>
            </p:nvSpPr>
            <p:spPr>
              <a:xfrm>
                <a:off x="5255656" y="3204732"/>
                <a:ext cx="4097195" cy="2418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b="1" dirty="0">
                    <a:latin typeface="Cambria Math" panose="02040503050406030204" pitchFamily="18" charset="0"/>
                  </a:rPr>
                  <a:t>Right side:</a:t>
                </a:r>
              </a:p>
              <a:p>
                <a:pPr algn="l"/>
                <a:r>
                  <a:rPr lang="en-US" dirty="0">
                    <a:latin typeface="Cambria Math" panose="02040503050406030204" pitchFamily="18" charset="0"/>
                  </a:rPr>
                  <a:t>Time dependence only through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dirty="0">
                  <a:latin typeface="Cambria Math" panose="02040503050406030204" pitchFamily="18" charset="0"/>
                </a:endParaRPr>
              </a:p>
              <a:p>
                <a:pPr algn="l"/>
                <a:endParaRPr lang="en-US" dirty="0">
                  <a:latin typeface="Cambria Math" panose="02040503050406030204" pitchFamily="18" charset="0"/>
                </a:endParaRPr>
              </a:p>
              <a:p>
                <a:pPr algn="l"/>
                <a:r>
                  <a:rPr lang="en-US" dirty="0">
                    <a:latin typeface="Cambria Math" panose="02040503050406030204" pitchFamily="18" charset="0"/>
                  </a:rPr>
                  <a:t>Making the Relaxation Time Approx.</a:t>
                </a:r>
              </a:p>
              <a:p>
                <a:pPr algn="l"/>
                <a:endParaRPr lang="en-US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𝑑𝑛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coll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BE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466379D-C136-B840-956A-A2669D7518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5656" y="3204732"/>
                <a:ext cx="4097195" cy="2418483"/>
              </a:xfrm>
              <a:prstGeom prst="rect">
                <a:avLst/>
              </a:prstGeom>
              <a:blipFill>
                <a:blip r:embed="rId7"/>
                <a:stretch>
                  <a:fillRect l="-14551" t="-1047" b="-78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83D45E8-84C6-A74B-B836-B7DA43FF53F3}"/>
                  </a:ext>
                </a:extLst>
              </p:cNvPr>
              <p:cNvSpPr txBox="1"/>
              <p:nvPr/>
            </p:nvSpPr>
            <p:spPr>
              <a:xfrm>
                <a:off x="1919418" y="5909699"/>
                <a:ext cx="2095061" cy="633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BE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𝑑𝑇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83D45E8-84C6-A74B-B836-B7DA43FF5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9418" y="5909699"/>
                <a:ext cx="2095061" cy="633828"/>
              </a:xfrm>
              <a:prstGeom prst="rect">
                <a:avLst/>
              </a:prstGeom>
              <a:blipFill>
                <a:blip r:embed="rId8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2C72BBA-A9F3-E24A-A5B7-AF4E6F0DB005}"/>
              </a:ext>
            </a:extLst>
          </p:cNvPr>
          <p:cNvCxnSpPr/>
          <p:nvPr/>
        </p:nvCxnSpPr>
        <p:spPr>
          <a:xfrm>
            <a:off x="4193613" y="6248400"/>
            <a:ext cx="37838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C2103DE-4092-ED4F-BA3F-AE1254DF756C}"/>
                  </a:ext>
                </a:extLst>
              </p:cNvPr>
              <p:cNvSpPr txBox="1"/>
              <p:nvPr/>
            </p:nvSpPr>
            <p:spPr>
              <a:xfrm>
                <a:off x="4903918" y="5907152"/>
                <a:ext cx="2232150" cy="6182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BE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𝑑𝑇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C2103DE-4092-ED4F-BA3F-AE1254DF75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3918" y="5907152"/>
                <a:ext cx="2232150" cy="618246"/>
              </a:xfrm>
              <a:prstGeom prst="rect">
                <a:avLst/>
              </a:prstGeom>
              <a:blipFill>
                <a:blip r:embed="rId9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459C236B-1886-1A48-880D-2E677861D61D}"/>
              </a:ext>
            </a:extLst>
          </p:cNvPr>
          <p:cNvSpPr txBox="1"/>
          <p:nvPr/>
        </p:nvSpPr>
        <p:spPr>
          <a:xfrm>
            <a:off x="7493067" y="139733"/>
            <a:ext cx="1465338" cy="369332"/>
          </a:xfrm>
          <a:prstGeom prst="rect">
            <a:avLst/>
          </a:prstGeom>
          <a:solidFill>
            <a:schemeClr val="accent1">
              <a:lumMod val="75000"/>
              <a:alpha val="3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supplemental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C354A82-C1E5-C840-B1DC-024EBBF79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381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5CF2C29-9170-CF4D-954D-5BD4CD44C914}"/>
                  </a:ext>
                </a:extLst>
              </p:cNvPr>
              <p:cNvSpPr txBox="1"/>
              <p:nvPr/>
            </p:nvSpPr>
            <p:spPr>
              <a:xfrm>
                <a:off x="2610904" y="1070884"/>
                <a:ext cx="3420745" cy="7645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1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5CF2C29-9170-CF4D-954D-5BD4CD44C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0904" y="1070884"/>
                <a:ext cx="3420745" cy="764505"/>
              </a:xfrm>
              <a:prstGeom prst="rect">
                <a:avLst/>
              </a:prstGeom>
              <a:blipFill>
                <a:blip r:embed="rId3"/>
                <a:stretch>
                  <a:fillRect l="-2593" t="-122951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1C4BDBC-99BC-E749-9B0E-902CA08A99EE}"/>
                  </a:ext>
                </a:extLst>
              </p:cNvPr>
              <p:cNvSpPr txBox="1"/>
              <p:nvPr/>
            </p:nvSpPr>
            <p:spPr>
              <a:xfrm>
                <a:off x="5906185" y="3286044"/>
                <a:ext cx="1363387" cy="2859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1C4BDBC-99BC-E749-9B0E-902CA08A99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6185" y="3286044"/>
                <a:ext cx="1363387" cy="285912"/>
              </a:xfrm>
              <a:prstGeom prst="rect">
                <a:avLst/>
              </a:prstGeom>
              <a:blipFill>
                <a:blip r:embed="rId4"/>
                <a:stretch>
                  <a:fillRect l="-4630" r="-2778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23B6956-3206-FB41-87DF-5B4B031480B8}"/>
              </a:ext>
            </a:extLst>
          </p:cNvPr>
          <p:cNvCxnSpPr/>
          <p:nvPr/>
        </p:nvCxnSpPr>
        <p:spPr>
          <a:xfrm>
            <a:off x="4604119" y="3468830"/>
            <a:ext cx="1090918" cy="0"/>
          </a:xfrm>
          <a:prstGeom prst="straightConnector1">
            <a:avLst/>
          </a:prstGeom>
          <a:ln w="254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B8DE544-0664-1E49-8FBB-7D37F837C51E}"/>
              </a:ext>
            </a:extLst>
          </p:cNvPr>
          <p:cNvSpPr txBox="1"/>
          <p:nvPr/>
        </p:nvSpPr>
        <p:spPr>
          <a:xfrm>
            <a:off x="223695" y="317020"/>
            <a:ext cx="4097582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Relaxation time approximation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BD57DD6-F8C5-4743-8C9B-D70C3EAFD0D1}"/>
                  </a:ext>
                </a:extLst>
              </p:cNvPr>
              <p:cNvSpPr txBox="1"/>
              <p:nvPr/>
            </p:nvSpPr>
            <p:spPr>
              <a:xfrm>
                <a:off x="3148968" y="1942470"/>
                <a:ext cx="2344616" cy="6182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bSup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BE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𝑑𝑇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BD57DD6-F8C5-4743-8C9B-D70C3EAFD0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8968" y="1942470"/>
                <a:ext cx="2344616" cy="618246"/>
              </a:xfrm>
              <a:prstGeom prst="rect">
                <a:avLst/>
              </a:prstGeom>
              <a:blipFill>
                <a:blip r:embed="rId5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2CCF336-B615-004E-AE97-B0DDA672AA73}"/>
                  </a:ext>
                </a:extLst>
              </p:cNvPr>
              <p:cNvSpPr txBox="1"/>
              <p:nvPr/>
            </p:nvSpPr>
            <p:spPr>
              <a:xfrm>
                <a:off x="532041" y="3046747"/>
                <a:ext cx="3480889" cy="7645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1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bSup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BE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𝑑𝑇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2CCF336-B615-004E-AE97-B0DDA672AA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041" y="3046747"/>
                <a:ext cx="3480889" cy="764505"/>
              </a:xfrm>
              <a:prstGeom prst="rect">
                <a:avLst/>
              </a:prstGeom>
              <a:blipFill>
                <a:blip r:embed="rId6"/>
                <a:stretch>
                  <a:fillRect t="-125000" b="-17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51A78A7-042A-A74F-B547-21DD96F41125}"/>
                  </a:ext>
                </a:extLst>
              </p:cNvPr>
              <p:cNvSpPr txBox="1"/>
              <p:nvPr/>
            </p:nvSpPr>
            <p:spPr>
              <a:xfrm>
                <a:off x="2708783" y="4194157"/>
                <a:ext cx="2784801" cy="672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1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bSup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BE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𝑑𝑇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51A78A7-042A-A74F-B547-21DD96F41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8783" y="4194157"/>
                <a:ext cx="2784801" cy="672172"/>
              </a:xfrm>
              <a:prstGeom prst="rect">
                <a:avLst/>
              </a:prstGeom>
              <a:blipFill>
                <a:blip r:embed="rId7"/>
                <a:stretch>
                  <a:fillRect l="-1810" t="-142593" b="-198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2A7DE4F-6DD5-8D4E-B6A2-25A6E24ECDD3}"/>
                  </a:ext>
                </a:extLst>
              </p:cNvPr>
              <p:cNvSpPr txBox="1"/>
              <p:nvPr/>
            </p:nvSpPr>
            <p:spPr>
              <a:xfrm>
                <a:off x="6198715" y="4266420"/>
                <a:ext cx="1799467" cy="5276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BE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 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𝑑𝑇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2A7DE4F-6DD5-8D4E-B6A2-25A6E24ECD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715" y="4266420"/>
                <a:ext cx="1799467" cy="527645"/>
              </a:xfrm>
              <a:prstGeom prst="rect">
                <a:avLst/>
              </a:prstGeom>
              <a:blipFill>
                <a:blip r:embed="rId8"/>
                <a:stretch>
                  <a:fillRect l="-2098" t="-9756" r="-4196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EB6692C-E480-3C41-9C0E-042A1573E249}"/>
                  </a:ext>
                </a:extLst>
              </p:cNvPr>
              <p:cNvSpPr txBox="1"/>
              <p:nvPr/>
            </p:nvSpPr>
            <p:spPr>
              <a:xfrm>
                <a:off x="2708783" y="5022610"/>
                <a:ext cx="1736565" cy="672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1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nary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EB6692C-E480-3C41-9C0E-042A1573E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8783" y="5022610"/>
                <a:ext cx="1736565" cy="672172"/>
              </a:xfrm>
              <a:prstGeom prst="rect">
                <a:avLst/>
              </a:prstGeom>
              <a:blipFill>
                <a:blip r:embed="rId9"/>
                <a:stretch>
                  <a:fillRect l="-13768" t="-142593" r="-725" b="-198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32299FC-3592-574F-9848-DC01E4D1F46B}"/>
                  </a:ext>
                </a:extLst>
              </p:cNvPr>
              <p:cNvSpPr txBox="1"/>
              <p:nvPr/>
            </p:nvSpPr>
            <p:spPr>
              <a:xfrm>
                <a:off x="2708783" y="5827598"/>
                <a:ext cx="3504421" cy="672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1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32299FC-3592-574F-9848-DC01E4D1F4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8783" y="5827598"/>
                <a:ext cx="3504421" cy="672172"/>
              </a:xfrm>
              <a:prstGeom prst="rect">
                <a:avLst/>
              </a:prstGeom>
              <a:blipFill>
                <a:blip r:embed="rId10"/>
                <a:stretch>
                  <a:fillRect l="-6859" t="-144444" r="-2166" b="-198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BBC9CF03-1984-A543-A590-2D4CACA2FF5F}"/>
              </a:ext>
            </a:extLst>
          </p:cNvPr>
          <p:cNvSpPr txBox="1"/>
          <p:nvPr/>
        </p:nvSpPr>
        <p:spPr>
          <a:xfrm>
            <a:off x="7493067" y="139733"/>
            <a:ext cx="1465338" cy="369332"/>
          </a:xfrm>
          <a:prstGeom prst="rect">
            <a:avLst/>
          </a:prstGeom>
          <a:solidFill>
            <a:schemeClr val="accent1">
              <a:lumMod val="75000"/>
              <a:alpha val="3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supplemental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7FD4A12-FF0D-7040-9380-E9EB39B44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504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7E501D-C7E7-D548-92FB-090BF98E6709}"/>
              </a:ext>
            </a:extLst>
          </p:cNvPr>
          <p:cNvSpPr txBox="1"/>
          <p:nvPr/>
        </p:nvSpPr>
        <p:spPr>
          <a:xfrm>
            <a:off x="223694" y="317020"/>
            <a:ext cx="6532705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Relaxation time and dispersion relation line width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BEB57D3-BA4D-A446-B7A8-BA5BA9A7FBB4}"/>
                  </a:ext>
                </a:extLst>
              </p:cNvPr>
              <p:cNvSpPr txBox="1"/>
              <p:nvPr/>
            </p:nvSpPr>
            <p:spPr>
              <a:xfrm>
                <a:off x="381000" y="969239"/>
                <a:ext cx="4500848" cy="9656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latin typeface="Cambria" panose="02040503050406030204" pitchFamily="18" charset="0"/>
                  </a:rPr>
                  <a:t>Vibrational amplitude as a function of time:</a:t>
                </a:r>
              </a:p>
              <a:p>
                <a:pPr algn="l"/>
                <a:endParaRPr lang="en-US" dirty="0">
                  <a:latin typeface="Cambria" panose="02040503050406030204" pitchFamily="18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BEB57D3-BA4D-A446-B7A8-BA5BA9A7FB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969239"/>
                <a:ext cx="4500848" cy="965649"/>
              </a:xfrm>
              <a:prstGeom prst="rect">
                <a:avLst/>
              </a:prstGeom>
              <a:blipFill>
                <a:blip r:embed="rId2"/>
                <a:stretch>
                  <a:fillRect l="-1127" t="-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9DFA5B6-6078-7A47-AB17-AF62CCDB5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0" y="3785144"/>
            <a:ext cx="6731000" cy="3073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B77BD54-0781-1C40-8AE8-C25A6D8E6F08}"/>
                  </a:ext>
                </a:extLst>
              </p:cNvPr>
              <p:cNvSpPr txBox="1"/>
              <p:nvPr/>
            </p:nvSpPr>
            <p:spPr>
              <a:xfrm>
                <a:off x="5575300" y="1414423"/>
                <a:ext cx="625749" cy="520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B77BD54-0781-1C40-8AE8-C25A6D8E6F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5300" y="1414423"/>
                <a:ext cx="625749" cy="520463"/>
              </a:xfrm>
              <a:prstGeom prst="rect">
                <a:avLst/>
              </a:prstGeom>
              <a:blipFill>
                <a:blip r:embed="rId4"/>
                <a:stretch>
                  <a:fillRect l="-4000" t="-2381" r="-8000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C702682-87F6-7943-BCCD-32D20FF4D095}"/>
                  </a:ext>
                </a:extLst>
              </p:cNvPr>
              <p:cNvSpPr txBox="1"/>
              <p:nvPr/>
            </p:nvSpPr>
            <p:spPr>
              <a:xfrm>
                <a:off x="825500" y="2868817"/>
                <a:ext cx="7241009" cy="736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mbria" panose="02040503050406030204" pitchFamily="18" charset="0"/>
                  </a:rPr>
                  <a:t>Real part and magnitude squared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̃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atin typeface="Cambria" panose="02040503050406030204" pitchFamily="18" charset="0"/>
                  </a:rPr>
                  <a:t>) of Fourier transform are a Lorentzian function with FWHM 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C702682-87F6-7943-BCCD-32D20FF4D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500" y="2868817"/>
                <a:ext cx="7241009" cy="736677"/>
              </a:xfrm>
              <a:prstGeom prst="rect">
                <a:avLst/>
              </a:prstGeom>
              <a:blipFill>
                <a:blip r:embed="rId5"/>
                <a:stretch>
                  <a:fillRect l="-701"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380A42E-1603-B848-A11B-576353E449F1}"/>
                  </a:ext>
                </a:extLst>
              </p:cNvPr>
              <p:cNvSpPr txBox="1"/>
              <p:nvPr/>
            </p:nvSpPr>
            <p:spPr>
              <a:xfrm>
                <a:off x="4572000" y="1536156"/>
                <a:ext cx="5779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380A42E-1603-B848-A11B-576353E449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1536156"/>
                <a:ext cx="577915" cy="276999"/>
              </a:xfrm>
              <a:prstGeom prst="rect">
                <a:avLst/>
              </a:prstGeom>
              <a:blipFill>
                <a:blip r:embed="rId6"/>
                <a:stretch>
                  <a:fillRect l="-8696" r="-6522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CEB383-0991-6546-9C84-5A56E5470ECA}"/>
                  </a:ext>
                </a:extLst>
              </p:cNvPr>
              <p:cNvSpPr txBox="1"/>
              <p:nvPr/>
            </p:nvSpPr>
            <p:spPr>
              <a:xfrm>
                <a:off x="1077491" y="2132471"/>
                <a:ext cx="4574009" cy="8113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CEB383-0991-6546-9C84-5A56E5470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491" y="2132471"/>
                <a:ext cx="4574009" cy="811312"/>
              </a:xfrm>
              <a:prstGeom prst="rect">
                <a:avLst/>
              </a:prstGeom>
              <a:blipFill>
                <a:blip r:embed="rId7"/>
                <a:stretch>
                  <a:fillRect l="-3324" t="-131250" b="-196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3D1B301-F7AD-7E40-82F3-915991A0DAC0}"/>
                  </a:ext>
                </a:extLst>
              </p:cNvPr>
              <p:cNvSpPr txBox="1"/>
              <p:nvPr/>
            </p:nvSpPr>
            <p:spPr>
              <a:xfrm>
                <a:off x="1587500" y="4025020"/>
                <a:ext cx="7730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latin typeface="Cambria" panose="02040503050406030204" pitchFamily="18" charset="0"/>
                  </a:rPr>
                  <a:t>long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3D1B301-F7AD-7E40-82F3-915991A0DA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7500" y="4025020"/>
                <a:ext cx="773097" cy="369332"/>
              </a:xfrm>
              <a:prstGeom prst="rect">
                <a:avLst/>
              </a:prstGeom>
              <a:blipFill>
                <a:blip r:embed="rId8"/>
                <a:stretch>
                  <a:fillRect l="-6452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0A8A330-DAF3-174D-B911-DC99D8B20460}"/>
                  </a:ext>
                </a:extLst>
              </p:cNvPr>
              <p:cNvSpPr txBox="1"/>
              <p:nvPr/>
            </p:nvSpPr>
            <p:spPr>
              <a:xfrm>
                <a:off x="5453535" y="4025020"/>
                <a:ext cx="8692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latin typeface="Cambria" panose="02040503050406030204" pitchFamily="18" charset="0"/>
                  </a:rPr>
                  <a:t>short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0A8A330-DAF3-174D-B911-DC99D8B20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3535" y="4025020"/>
                <a:ext cx="869277" cy="369332"/>
              </a:xfrm>
              <a:prstGeom prst="rect">
                <a:avLst/>
              </a:prstGeom>
              <a:blipFill>
                <a:blip r:embed="rId9"/>
                <a:stretch>
                  <a:fillRect l="-4286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9BBA3BB-C5D9-7D4B-9946-B6505B5F9176}"/>
                  </a:ext>
                </a:extLst>
              </p:cNvPr>
              <p:cNvSpPr txBox="1"/>
              <p:nvPr/>
            </p:nvSpPr>
            <p:spPr>
              <a:xfrm>
                <a:off x="6894501" y="1351488"/>
                <a:ext cx="1892559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b="0" dirty="0"/>
                  <a:t>Note: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</a:rPr>
                  <a:t> has same units 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9BBA3BB-C5D9-7D4B-9946-B6505B5F9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4501" y="1351488"/>
                <a:ext cx="1892559" cy="646331"/>
              </a:xfrm>
              <a:prstGeom prst="rect">
                <a:avLst/>
              </a:prstGeom>
              <a:blipFill>
                <a:blip r:embed="rId10"/>
                <a:stretch>
                  <a:fillRect l="-1987" t="-3774" b="-1132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14C76B4C-0A52-E34D-8787-65338689A41F}"/>
              </a:ext>
            </a:extLst>
          </p:cNvPr>
          <p:cNvSpPr txBox="1"/>
          <p:nvPr/>
        </p:nvSpPr>
        <p:spPr>
          <a:xfrm>
            <a:off x="7493067" y="139733"/>
            <a:ext cx="1465338" cy="369332"/>
          </a:xfrm>
          <a:prstGeom prst="rect">
            <a:avLst/>
          </a:prstGeom>
          <a:solidFill>
            <a:schemeClr val="accent1">
              <a:lumMod val="75000"/>
              <a:alpha val="3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supplemental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FA9656-47B4-6A4A-BC60-5A615ABDB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5336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33FA69-605C-294E-AA53-A830232A0887}"/>
              </a:ext>
            </a:extLst>
          </p:cNvPr>
          <p:cNvSpPr txBox="1"/>
          <p:nvPr/>
        </p:nvSpPr>
        <p:spPr>
          <a:xfrm>
            <a:off x="223695" y="317020"/>
            <a:ext cx="3749215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Line defect – Mass contrast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8D22AE-E6E9-E444-B1D4-28DA96760F53}"/>
                  </a:ext>
                </a:extLst>
              </p:cNvPr>
              <p:cNvSpPr txBox="1"/>
              <p:nvPr/>
            </p:nvSpPr>
            <p:spPr>
              <a:xfrm>
                <a:off x="178000" y="1028703"/>
                <a:ext cx="3840603" cy="6186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𝜔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8D22AE-E6E9-E444-B1D4-28DA96760F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000" y="1028703"/>
                <a:ext cx="3840603" cy="618631"/>
              </a:xfrm>
              <a:prstGeom prst="rect">
                <a:avLst/>
              </a:prstGeom>
              <a:blipFill>
                <a:blip r:embed="rId2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273D7151-68FD-0E4C-9CDF-4A25F50D389B}"/>
              </a:ext>
            </a:extLst>
          </p:cNvPr>
          <p:cNvSpPr txBox="1"/>
          <p:nvPr/>
        </p:nvSpPr>
        <p:spPr>
          <a:xfrm>
            <a:off x="7493067" y="139733"/>
            <a:ext cx="1465338" cy="369332"/>
          </a:xfrm>
          <a:prstGeom prst="rect">
            <a:avLst/>
          </a:prstGeom>
          <a:solidFill>
            <a:schemeClr val="accent1">
              <a:lumMod val="75000"/>
              <a:alpha val="3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supplemental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6AF35F0-45D9-0E46-833C-5946B08E1FAB}"/>
                  </a:ext>
                </a:extLst>
              </p:cNvPr>
              <p:cNvSpPr/>
              <p:nvPr/>
            </p:nvSpPr>
            <p:spPr>
              <a:xfrm>
                <a:off x="349237" y="2045841"/>
                <a:ext cx="8205580" cy="8188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𝐤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den>
                              </m:f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nary>
                        <m:naryPr>
                          <m:chr m:val="∭"/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6AF35F0-45D9-0E46-833C-5946B08E1F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237" y="2045841"/>
                <a:ext cx="8205580" cy="818814"/>
              </a:xfrm>
              <a:prstGeom prst="rect">
                <a:avLst/>
              </a:prstGeom>
              <a:blipFill>
                <a:blip r:embed="rId3"/>
                <a:stretch>
                  <a:fillRect t="-128788" b="-184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FCE5229-66D1-F740-9457-034F2CEF4E52}"/>
                  </a:ext>
                </a:extLst>
              </p:cNvPr>
              <p:cNvSpPr txBox="1"/>
              <p:nvPr/>
            </p:nvSpPr>
            <p:spPr>
              <a:xfrm>
                <a:off x="4946073" y="1153352"/>
                <a:ext cx="38154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latin typeface="Cambria" panose="02040503050406030204" pitchFamily="18" charset="0"/>
                  </a:rPr>
                  <a:t>: cross-sectional area of line defect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FCE5229-66D1-F740-9457-034F2CEF4E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6073" y="1153352"/>
                <a:ext cx="3815403" cy="369332"/>
              </a:xfrm>
              <a:prstGeom prst="rect">
                <a:avLst/>
              </a:prstGeom>
              <a:blipFill>
                <a:blip r:embed="rId4"/>
                <a:stretch>
                  <a:fillRect t="-6667" r="-331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74D0A39-D24F-F94A-98AF-58B2BC32296C}"/>
                  </a:ext>
                </a:extLst>
              </p:cNvPr>
              <p:cNvSpPr/>
              <p:nvPr/>
            </p:nvSpPr>
            <p:spPr>
              <a:xfrm>
                <a:off x="223695" y="2907743"/>
                <a:ext cx="6320513" cy="8188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𝐤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den>
                              </m:f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74D0A39-D24F-F94A-98AF-58B2BC3229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95" y="2907743"/>
                <a:ext cx="6320513" cy="818814"/>
              </a:xfrm>
              <a:prstGeom prst="rect">
                <a:avLst/>
              </a:prstGeom>
              <a:blipFill>
                <a:blip r:embed="rId5"/>
                <a:stretch>
                  <a:fillRect t="-130769" b="-18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B4AF11F-3D97-3843-9960-4A497B637AFA}"/>
                  </a:ext>
                </a:extLst>
              </p:cNvPr>
              <p:cNvSpPr/>
              <p:nvPr/>
            </p:nvSpPr>
            <p:spPr>
              <a:xfrm>
                <a:off x="223695" y="3950258"/>
                <a:ext cx="5288178" cy="6905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𝐤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den>
                              </m:f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B4AF11F-3D97-3843-9960-4A497B637A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95" y="3950258"/>
                <a:ext cx="5288178" cy="690510"/>
              </a:xfrm>
              <a:prstGeom prst="rect">
                <a:avLst/>
              </a:prstGeom>
              <a:blipFill>
                <a:blip r:embed="rId6"/>
                <a:stretch>
                  <a:fillRect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DE88501-37E5-094A-9824-BF325A386AB5}"/>
                  </a:ext>
                </a:extLst>
              </p:cNvPr>
              <p:cNvSpPr/>
              <p:nvPr/>
            </p:nvSpPr>
            <p:spPr>
              <a:xfrm>
                <a:off x="223695" y="4670001"/>
                <a:ext cx="6454075" cy="8217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>
                                          <a:latin typeface="Cambria Math" panose="02040503050406030204" pitchFamily="18" charset="0"/>
                                        </a:rPr>
                                        <m:t>𝐤</m:t>
                                      </m:r>
                                    </m:e>
                                    <m:sup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1">
                                              <a:latin typeface="Cambria Math" panose="02040503050406030204" pitchFamily="18" charset="0"/>
                                            </a:rPr>
                                            <m:t>𝐫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b="1">
                                      <a:latin typeface="Cambria Math" panose="02040503050406030204" pitchFamily="18" charset="0"/>
                                    </a:rPr>
                                    <m:t>𝐤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DE88501-37E5-094A-9824-BF325A386A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95" y="4670001"/>
                <a:ext cx="6454075" cy="821700"/>
              </a:xfrm>
              <a:prstGeom prst="rect">
                <a:avLst/>
              </a:prstGeom>
              <a:blipFill>
                <a:blip r:embed="rId7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3F5DED6-8B40-6649-BC0C-A7157633F236}"/>
                  </a:ext>
                </a:extLst>
              </p:cNvPr>
              <p:cNvSpPr/>
              <p:nvPr/>
            </p:nvSpPr>
            <p:spPr>
              <a:xfrm>
                <a:off x="1880127" y="5613445"/>
                <a:ext cx="4577600" cy="8217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3F5DED6-8B40-6649-BC0C-A7157633F2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127" y="5613445"/>
                <a:ext cx="4577600" cy="8217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214183-8F9C-6A4F-929F-301E17E1B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3745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F65252-3D0C-8943-9B64-CE7803E0A5C1}"/>
              </a:ext>
            </a:extLst>
          </p:cNvPr>
          <p:cNvSpPr txBox="1"/>
          <p:nvPr/>
        </p:nvSpPr>
        <p:spPr>
          <a:xfrm>
            <a:off x="223695" y="317020"/>
            <a:ext cx="3749215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Line defect – Mass contrast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C4055D3-EA17-824F-85AD-C0B602111456}"/>
                  </a:ext>
                </a:extLst>
              </p:cNvPr>
              <p:cNvSpPr/>
              <p:nvPr/>
            </p:nvSpPr>
            <p:spPr>
              <a:xfrm>
                <a:off x="73723" y="999939"/>
                <a:ext cx="7254871" cy="7712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</m:e>
                            <m:sup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ℏ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′)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C4055D3-EA17-824F-85AD-C0B6021114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23" y="999939"/>
                <a:ext cx="7254871" cy="771237"/>
              </a:xfrm>
              <a:prstGeom prst="rect">
                <a:avLst/>
              </a:prstGeom>
              <a:blipFill>
                <a:blip r:embed="rId2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B3D83FA-E90D-F740-BCDA-2D142B2A4A55}"/>
                  </a:ext>
                </a:extLst>
              </p:cNvPr>
              <p:cNvSpPr txBox="1"/>
              <p:nvPr/>
            </p:nvSpPr>
            <p:spPr>
              <a:xfrm>
                <a:off x="223695" y="1992430"/>
                <a:ext cx="4048031" cy="8188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∭"/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>
                                      <a:latin typeface="Cambria Math" panose="02040503050406030204" pitchFamily="18" charset="0"/>
                                    </a:rPr>
                                    <m:t>𝐤</m:t>
                                  </m:r>
                                </m:e>
                                <m:sup>
                                  <m:r>
                                    <a:rPr lang="en-US" b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>
                                      <a:latin typeface="Cambria Math" panose="02040503050406030204" pitchFamily="18" charset="0"/>
                                    </a:rPr>
                                    <m:t>𝐤</m:t>
                                  </m:r>
                                  <m:r>
                                    <a:rPr lang="en-US" b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p>
                                    <m:sSup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𝐤</m:t>
                                      </m:r>
                                    </m:e>
                                    <m:sup>
                                      <m:r>
                                        <a:rPr lang="en-US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acc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B3D83FA-E90D-F740-BCDA-2D142B2A4A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95" y="1992430"/>
                <a:ext cx="4048031" cy="818814"/>
              </a:xfrm>
              <a:prstGeom prst="rect">
                <a:avLst/>
              </a:prstGeom>
              <a:blipFill>
                <a:blip r:embed="rId3"/>
                <a:stretch>
                  <a:fillRect t="-130769" b="-18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8D24CA3-CA24-2E41-926F-BB19893CA81D}"/>
                  </a:ext>
                </a:extLst>
              </p:cNvPr>
              <p:cNvSpPr txBox="1"/>
              <p:nvPr/>
            </p:nvSpPr>
            <p:spPr>
              <a:xfrm>
                <a:off x="170708" y="2811244"/>
                <a:ext cx="8241039" cy="8333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nary>
                        <m:naryPr>
                          <m:chr m:val="∭"/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d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g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′)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>
                                      <a:latin typeface="Cambria Math" panose="02040503050406030204" pitchFamily="18" charset="0"/>
                                    </a:rPr>
                                    <m:t>𝐤</m:t>
                                  </m:r>
                                  <m:r>
                                    <a:rPr lang="en-US" b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p>
                                    <m:sSup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𝐤</m:t>
                                      </m:r>
                                    </m:e>
                                    <m:sup>
                                      <m:r>
                                        <a:rPr lang="en-US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acc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8D24CA3-CA24-2E41-926F-BB19893CA8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708" y="2811244"/>
                <a:ext cx="8241039" cy="833370"/>
              </a:xfrm>
              <a:prstGeom prst="rect">
                <a:avLst/>
              </a:prstGeom>
              <a:blipFill>
                <a:blip r:embed="rId4"/>
                <a:stretch>
                  <a:fillRect t="-125373" b="-182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E63F763-B584-554F-A4B1-A8639D04731A}"/>
                  </a:ext>
                </a:extLst>
              </p:cNvPr>
              <p:cNvSpPr txBox="1"/>
              <p:nvPr/>
            </p:nvSpPr>
            <p:spPr>
              <a:xfrm>
                <a:off x="238089" y="3644614"/>
                <a:ext cx="8928470" cy="9382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∭"/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0 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 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d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g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>
                                      <a:latin typeface="Cambria Math" panose="02040503050406030204" pitchFamily="18" charset="0"/>
                                    </a:rPr>
                                    <m:t>𝐤</m:t>
                                  </m:r>
                                  <m:r>
                                    <a:rPr lang="en-US" b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p>
                                    <m:sSup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𝐤</m:t>
                                      </m:r>
                                    </m:e>
                                    <m:sup>
                                      <m:r>
                                        <a:rPr lang="en-US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acc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E63F763-B584-554F-A4B1-A8639D047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089" y="3644614"/>
                <a:ext cx="8928470" cy="938270"/>
              </a:xfrm>
              <a:prstGeom prst="rect">
                <a:avLst/>
              </a:prstGeom>
              <a:blipFill>
                <a:blip r:embed="rId5"/>
                <a:stretch>
                  <a:fillRect t="-102667" b="-16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8C3817E-A319-D941-8765-FA05143B4FB8}"/>
                  </a:ext>
                </a:extLst>
              </p:cNvPr>
              <p:cNvSpPr/>
              <p:nvPr/>
            </p:nvSpPr>
            <p:spPr>
              <a:xfrm>
                <a:off x="416728" y="4904406"/>
                <a:ext cx="36619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8C3817E-A319-D941-8765-FA05143B4F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728" y="4904406"/>
                <a:ext cx="366196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FF458F4-0D47-B84D-B766-10FA5F6B2B65}"/>
                  </a:ext>
                </a:extLst>
              </p:cNvPr>
              <p:cNvSpPr txBox="1"/>
              <p:nvPr/>
            </p:nvSpPr>
            <p:spPr>
              <a:xfrm>
                <a:off x="416728" y="5445015"/>
                <a:ext cx="58065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latin typeface="Cambria" panose="02040503050406030204" pitchFamily="18" charset="0"/>
                  </a:rPr>
                  <a:t>since this is multiplied by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′)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</a:rPr>
                  <a:t>, we can pull out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FF458F4-0D47-B84D-B766-10FA5F6B2B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728" y="5445015"/>
                <a:ext cx="5806526" cy="369332"/>
              </a:xfrm>
              <a:prstGeom prst="rect">
                <a:avLst/>
              </a:prstGeom>
              <a:blipFill>
                <a:blip r:embed="rId7"/>
                <a:stretch>
                  <a:fillRect l="-873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B202F73-F1AD-7249-97F1-FC2AA0A867A2}"/>
                  </a:ext>
                </a:extLst>
              </p:cNvPr>
              <p:cNvSpPr/>
              <p:nvPr/>
            </p:nvSpPr>
            <p:spPr>
              <a:xfrm>
                <a:off x="416728" y="5985624"/>
                <a:ext cx="6402073" cy="6499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fun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fun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B202F73-F1AD-7249-97F1-FC2AA0A867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728" y="5985624"/>
                <a:ext cx="6402073" cy="64992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5564F393-9294-9F42-99F8-74193790624F}"/>
              </a:ext>
            </a:extLst>
          </p:cNvPr>
          <p:cNvSpPr txBox="1"/>
          <p:nvPr/>
        </p:nvSpPr>
        <p:spPr>
          <a:xfrm>
            <a:off x="7493067" y="139733"/>
            <a:ext cx="1465338" cy="369332"/>
          </a:xfrm>
          <a:prstGeom prst="rect">
            <a:avLst/>
          </a:prstGeom>
          <a:solidFill>
            <a:schemeClr val="accent1">
              <a:lumMod val="75000"/>
              <a:alpha val="3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supplemental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667BE-6E46-1E42-A54A-10E03DABF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6945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CC2D36-66E7-B54E-826A-5770E4F27085}"/>
              </a:ext>
            </a:extLst>
          </p:cNvPr>
          <p:cNvSpPr txBox="1"/>
          <p:nvPr/>
        </p:nvSpPr>
        <p:spPr>
          <a:xfrm>
            <a:off x="223695" y="317020"/>
            <a:ext cx="3749215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Line defect – Mass contrast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F16128E-3740-8E48-8412-CEEE516F6FC0}"/>
                  </a:ext>
                </a:extLst>
              </p:cNvPr>
              <p:cNvSpPr txBox="1"/>
              <p:nvPr/>
            </p:nvSpPr>
            <p:spPr>
              <a:xfrm>
                <a:off x="-237811" y="917740"/>
                <a:ext cx="9619621" cy="927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∭"/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0 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 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</m:d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′)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g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>
                                      <a:latin typeface="Cambria Math" panose="02040503050406030204" pitchFamily="18" charset="0"/>
                                    </a:rPr>
                                    <m:t>𝐤</m:t>
                                  </m:r>
                                  <m:r>
                                    <a:rPr lang="en-US" b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p>
                                    <m:sSup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𝐤</m:t>
                                      </m:r>
                                    </m:e>
                                    <m:sup>
                                      <m:r>
                                        <a:rPr lang="en-US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acc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F16128E-3740-8E48-8412-CEEE516F6F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37811" y="917740"/>
                <a:ext cx="9619621" cy="927113"/>
              </a:xfrm>
              <a:prstGeom prst="rect">
                <a:avLst/>
              </a:prstGeom>
              <a:blipFill>
                <a:blip r:embed="rId2"/>
                <a:stretch>
                  <a:fillRect t="-105479" b="-1671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4858FE0-097D-3841-91D0-44432B4625C7}"/>
                  </a:ext>
                </a:extLst>
              </p:cNvPr>
              <p:cNvSpPr txBox="1"/>
              <p:nvPr/>
            </p:nvSpPr>
            <p:spPr>
              <a:xfrm>
                <a:off x="223695" y="2155371"/>
                <a:ext cx="36965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latin typeface="Cambria" panose="02040503050406030204" pitchFamily="18" charset="0"/>
                  </a:rPr>
                  <a:t>Can take the integrals over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4858FE0-097D-3841-91D0-44432B4625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95" y="2155371"/>
                <a:ext cx="3696589" cy="369332"/>
              </a:xfrm>
              <a:prstGeom prst="rect">
                <a:avLst/>
              </a:prstGeom>
              <a:blipFill>
                <a:blip r:embed="rId3"/>
                <a:stretch>
                  <a:fillRect l="-1370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D2F84F7-D907-BD44-AC7C-E20961714E8B}"/>
                  </a:ext>
                </a:extLst>
              </p:cNvPr>
              <p:cNvSpPr txBox="1"/>
              <p:nvPr/>
            </p:nvSpPr>
            <p:spPr>
              <a:xfrm>
                <a:off x="774560" y="2786235"/>
                <a:ext cx="4604979" cy="9382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>
                                      <a:latin typeface="Cambria Math" panose="02040503050406030204" pitchFamily="18" charset="0"/>
                                    </a:rPr>
                                    <m:t>𝐤</m:t>
                                  </m:r>
                                  <m:r>
                                    <a:rPr lang="en-US" b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p>
                                    <m:sSup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𝐤</m:t>
                                      </m:r>
                                    </m:e>
                                    <m:sup>
                                      <m:r>
                                        <a:rPr lang="en-US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acc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D2F84F7-D907-BD44-AC7C-E20961714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560" y="2786235"/>
                <a:ext cx="4604979" cy="938270"/>
              </a:xfrm>
              <a:prstGeom prst="rect">
                <a:avLst/>
              </a:prstGeom>
              <a:blipFill>
                <a:blip r:embed="rId4"/>
                <a:stretch>
                  <a:fillRect t="-102667" b="-16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F886D6D-C5CA-FE41-876C-BCE80FA2430C}"/>
                  </a:ext>
                </a:extLst>
              </p:cNvPr>
              <p:cNvSpPr/>
              <p:nvPr/>
            </p:nvSpPr>
            <p:spPr>
              <a:xfrm>
                <a:off x="2553081" y="3802107"/>
                <a:ext cx="4037836" cy="7693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1−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𝐤</m:t>
                                  </m:r>
                                </m:e>
                                <m:sup>
                                  <m:r>
                                    <a:rPr lang="en-US" b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num>
                                        <m:den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F886D6D-C5CA-FE41-876C-BCE80FA243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3081" y="3802107"/>
                <a:ext cx="4037836" cy="76937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561CD38-F2E6-C945-AC77-A6ECF54A1E2C}"/>
                  </a:ext>
                </a:extLst>
              </p:cNvPr>
              <p:cNvSpPr txBox="1"/>
              <p:nvPr/>
            </p:nvSpPr>
            <p:spPr>
              <a:xfrm>
                <a:off x="941272" y="4002130"/>
                <a:ext cx="13118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latin typeface="Cambria" panose="02040503050406030204" pitchFamily="18" charset="0"/>
                  </a:rPr>
                  <a:t>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561CD38-F2E6-C945-AC77-A6ECF54A1E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272" y="4002130"/>
                <a:ext cx="1311898" cy="369332"/>
              </a:xfrm>
              <a:prstGeom prst="rect">
                <a:avLst/>
              </a:prstGeom>
              <a:blipFill>
                <a:blip r:embed="rId6"/>
                <a:stretch>
                  <a:fillRect l="-2885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00498F9-E153-F54A-B733-39F2948B85CB}"/>
                  </a:ext>
                </a:extLst>
              </p:cNvPr>
              <p:cNvSpPr/>
              <p:nvPr/>
            </p:nvSpPr>
            <p:spPr>
              <a:xfrm>
                <a:off x="1083581" y="4571485"/>
                <a:ext cx="4726230" cy="9271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p>
                                                <m:sSup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′</m:t>
                                                  </m:r>
                                                </m:sup>
                                              </m:sSup>
                                            </m:num>
                                            <m:den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func>
                            </m:e>
                          </m:fun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func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00498F9-E153-F54A-B733-39F2948B85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581" y="4571485"/>
                <a:ext cx="4726230" cy="927113"/>
              </a:xfrm>
              <a:prstGeom prst="rect">
                <a:avLst/>
              </a:prstGeom>
              <a:blipFill>
                <a:blip r:embed="rId7"/>
                <a:stretch>
                  <a:fillRect l="-16086" t="-106849" b="-1671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7920C57-31B2-F446-A4F7-BD389594352A}"/>
                  </a:ext>
                </a:extLst>
              </p:cNvPr>
              <p:cNvSpPr txBox="1"/>
              <p:nvPr/>
            </p:nvSpPr>
            <p:spPr>
              <a:xfrm>
                <a:off x="774560" y="5698621"/>
                <a:ext cx="6790833" cy="783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7920C57-31B2-F446-A4F7-BD38959435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560" y="5698621"/>
                <a:ext cx="6790833" cy="78322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E6066EEA-9786-9E4C-BAB3-4901109280AC}"/>
              </a:ext>
            </a:extLst>
          </p:cNvPr>
          <p:cNvSpPr txBox="1"/>
          <p:nvPr/>
        </p:nvSpPr>
        <p:spPr>
          <a:xfrm>
            <a:off x="7493067" y="139733"/>
            <a:ext cx="1465338" cy="369332"/>
          </a:xfrm>
          <a:prstGeom prst="rect">
            <a:avLst/>
          </a:prstGeom>
          <a:solidFill>
            <a:schemeClr val="accent1">
              <a:lumMod val="75000"/>
              <a:alpha val="3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supplemental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DFBB685-8017-194B-A6AB-5A666ADCB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90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32D317-0141-7049-9A8A-86B25CA5041F}"/>
              </a:ext>
            </a:extLst>
          </p:cNvPr>
          <p:cNvSpPr txBox="1"/>
          <p:nvPr/>
        </p:nvSpPr>
        <p:spPr>
          <a:xfrm>
            <a:off x="223694" y="317020"/>
            <a:ext cx="1714124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Hamiltonian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832510-9207-064A-87F3-0C48649E19F5}"/>
                  </a:ext>
                </a:extLst>
              </p:cNvPr>
              <p:cNvSpPr txBox="1"/>
              <p:nvPr/>
            </p:nvSpPr>
            <p:spPr>
              <a:xfrm>
                <a:off x="136234" y="923735"/>
                <a:ext cx="49323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Energy of a solid is described by its </a:t>
                </a:r>
                <a:r>
                  <a:rPr lang="en-US" i="1" dirty="0"/>
                  <a:t>Hamiltonian,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en-US" i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832510-9207-064A-87F3-0C48649E19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34" y="923735"/>
                <a:ext cx="4932376" cy="369332"/>
              </a:xfrm>
              <a:prstGeom prst="rect">
                <a:avLst/>
              </a:prstGeom>
              <a:blipFill>
                <a:blip r:embed="rId2"/>
                <a:stretch>
                  <a:fillRect l="-1028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736F27-62B7-3040-A031-613F2FCE98E3}"/>
                  </a:ext>
                </a:extLst>
              </p:cNvPr>
              <p:cNvSpPr txBox="1"/>
              <p:nvPr/>
            </p:nvSpPr>
            <p:spPr>
              <a:xfrm>
                <a:off x="1050757" y="1687289"/>
                <a:ext cx="2967544" cy="11079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b="0" dirty="0"/>
              </a:p>
              <a:p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: kinetic energy of all atoms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: potential energy of all atoms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736F27-62B7-3040-A031-613F2FCE98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757" y="1687289"/>
                <a:ext cx="2967544" cy="1107996"/>
              </a:xfrm>
              <a:prstGeom prst="rect">
                <a:avLst/>
              </a:prstGeom>
              <a:blipFill>
                <a:blip r:embed="rId3"/>
                <a:stretch>
                  <a:fillRect l="-2564" r="-3846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2D20B3B-C4D6-CA42-BD63-321B970E803F}"/>
                  </a:ext>
                </a:extLst>
              </p:cNvPr>
              <p:cNvSpPr txBox="1"/>
              <p:nvPr/>
            </p:nvSpPr>
            <p:spPr>
              <a:xfrm>
                <a:off x="5781135" y="1654346"/>
                <a:ext cx="2312108" cy="17448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acc>
                                            <m:accPr>
                                              <m:chr m:val="̇"/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2D20B3B-C4D6-CA42-BD63-321B970E80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1135" y="1654346"/>
                <a:ext cx="2312108" cy="1744837"/>
              </a:xfrm>
              <a:prstGeom prst="rect">
                <a:avLst/>
              </a:prstGeom>
              <a:blipFill>
                <a:blip r:embed="rId4"/>
                <a:stretch>
                  <a:fillRect l="-7609" t="-10714" b="-5928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7AF7D470-680D-8D42-A542-CDB087CEDDC4}"/>
              </a:ext>
            </a:extLst>
          </p:cNvPr>
          <p:cNvSpPr txBox="1"/>
          <p:nvPr/>
        </p:nvSpPr>
        <p:spPr>
          <a:xfrm>
            <a:off x="564837" y="3757709"/>
            <a:ext cx="164551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0" dirty="0">
                <a:latin typeface="Cambria" panose="02040503050406030204" pitchFamily="18" charset="0"/>
              </a:rPr>
              <a:t>PE = ???</a:t>
            </a:r>
            <a:endParaRPr lang="en-US" i="1" dirty="0">
              <a:latin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</a:rPr>
              <a:t>Taylor expand it:</a:t>
            </a:r>
            <a:endParaRPr lang="en-US" b="0" dirty="0"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745E5C9-F3A9-8940-8CBE-E952B866CE6A}"/>
                  </a:ext>
                </a:extLst>
              </p:cNvPr>
              <p:cNvSpPr txBox="1"/>
              <p:nvPr/>
            </p:nvSpPr>
            <p:spPr>
              <a:xfrm>
                <a:off x="-49458" y="5095697"/>
                <a:ext cx="9242915" cy="1098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sup>
                                  </m:sSubSup>
                                </m:den>
                              </m:f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p>
                              </m:sSubSup>
                            </m:e>
                          </m:nary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2!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𝛼𝛽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sup>
                                  </m:sSubSup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sup>
                              </m:sSubSup>
                            </m:e>
                          </m:nary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𝛼𝛽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sup>
                                  </m:sSub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sup>
                                  </m:sSubSup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sup>
                              </m:sSubSup>
                            </m:e>
                          </m:nary>
                        </m:e>
                      </m:nary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745E5C9-F3A9-8940-8CBE-E952B866CE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9458" y="5095697"/>
                <a:ext cx="9242915" cy="1098442"/>
              </a:xfrm>
              <a:prstGeom prst="rect">
                <a:avLst/>
              </a:prstGeom>
              <a:blipFill>
                <a:blip r:embed="rId5"/>
                <a:stretch>
                  <a:fillRect t="-81818" b="-88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0CBAD304-5C4F-544E-AB86-37028BBCCA71}"/>
              </a:ext>
            </a:extLst>
          </p:cNvPr>
          <p:cNvSpPr txBox="1"/>
          <p:nvPr/>
        </p:nvSpPr>
        <p:spPr>
          <a:xfrm>
            <a:off x="136234" y="4537453"/>
            <a:ext cx="3250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reference energy, set this to zero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F23A84-0ABE-6B43-8872-4D854FB25E39}"/>
              </a:ext>
            </a:extLst>
          </p:cNvPr>
          <p:cNvSpPr txBox="1"/>
          <p:nvPr/>
        </p:nvSpPr>
        <p:spPr>
          <a:xfrm>
            <a:off x="223694" y="6239790"/>
            <a:ext cx="6470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linear term is zero when all atoms are in their equilibrium positions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F45D0FB-CFD7-9843-B1B0-31F2F4B9F5B0}"/>
              </a:ext>
            </a:extLst>
          </p:cNvPr>
          <p:cNvCxnSpPr/>
          <p:nvPr/>
        </p:nvCxnSpPr>
        <p:spPr>
          <a:xfrm>
            <a:off x="756745" y="4906785"/>
            <a:ext cx="0" cy="3693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F7C02BD-7379-6049-A315-B16DB8D9CF38}"/>
              </a:ext>
            </a:extLst>
          </p:cNvPr>
          <p:cNvCxnSpPr>
            <a:cxnSpLocks/>
          </p:cNvCxnSpPr>
          <p:nvPr/>
        </p:nvCxnSpPr>
        <p:spPr>
          <a:xfrm flipV="1">
            <a:off x="1560787" y="5944669"/>
            <a:ext cx="200571" cy="29512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912C009-4430-B545-A82E-5869878C1C11}"/>
              </a:ext>
            </a:extLst>
          </p:cNvPr>
          <p:cNvSpPr txBox="1"/>
          <p:nvPr/>
        </p:nvSpPr>
        <p:spPr>
          <a:xfrm>
            <a:off x="8079221" y="46892"/>
            <a:ext cx="1034322" cy="369332"/>
          </a:xfrm>
          <a:prstGeom prst="rect">
            <a:avLst/>
          </a:prstGeom>
          <a:solidFill>
            <a:schemeClr val="accent1">
              <a:lumMod val="75000"/>
              <a:alpha val="3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on board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118220A-EFD5-8F4D-9146-3612B467E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56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32D317-0141-7049-9A8A-86B25CA5041F}"/>
              </a:ext>
            </a:extLst>
          </p:cNvPr>
          <p:cNvSpPr txBox="1"/>
          <p:nvPr/>
        </p:nvSpPr>
        <p:spPr>
          <a:xfrm>
            <a:off x="223694" y="317020"/>
            <a:ext cx="1714124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Hamiltonian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832510-9207-064A-87F3-0C48649E19F5}"/>
                  </a:ext>
                </a:extLst>
              </p:cNvPr>
              <p:cNvSpPr txBox="1"/>
              <p:nvPr/>
            </p:nvSpPr>
            <p:spPr>
              <a:xfrm>
                <a:off x="136234" y="923735"/>
                <a:ext cx="49323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Energy of a solid is described by its </a:t>
                </a:r>
                <a:r>
                  <a:rPr lang="en-US" i="1" dirty="0"/>
                  <a:t>Hamiltonian,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en-US" i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832510-9207-064A-87F3-0C48649E19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34" y="923735"/>
                <a:ext cx="4932376" cy="369332"/>
              </a:xfrm>
              <a:prstGeom prst="rect">
                <a:avLst/>
              </a:prstGeom>
              <a:blipFill>
                <a:blip r:embed="rId2"/>
                <a:stretch>
                  <a:fillRect l="-1028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736F27-62B7-3040-A031-613F2FCE98E3}"/>
                  </a:ext>
                </a:extLst>
              </p:cNvPr>
              <p:cNvSpPr txBox="1"/>
              <p:nvPr/>
            </p:nvSpPr>
            <p:spPr>
              <a:xfrm>
                <a:off x="5785236" y="923735"/>
                <a:ext cx="2967544" cy="11079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b="0" dirty="0"/>
              </a:p>
              <a:p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: kinetic energy of all atoms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: potential energy of all atoms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736F27-62B7-3040-A031-613F2FCE98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5236" y="923735"/>
                <a:ext cx="2967544" cy="1107996"/>
              </a:xfrm>
              <a:prstGeom prst="rect">
                <a:avLst/>
              </a:prstGeom>
              <a:blipFill>
                <a:blip r:embed="rId3"/>
                <a:stretch>
                  <a:fillRect l="-3004" r="-3863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745E5C9-F3A9-8940-8CBE-E952B866CE6A}"/>
                  </a:ext>
                </a:extLst>
              </p:cNvPr>
              <p:cNvSpPr txBox="1"/>
              <p:nvPr/>
            </p:nvSpPr>
            <p:spPr>
              <a:xfrm>
                <a:off x="612694" y="2488097"/>
                <a:ext cx="6924203" cy="26354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2!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𝛼𝛽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sup>
                                  </m:sSubSup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sup>
                              </m:sSubSup>
                            </m:e>
                          </m:nary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𝛼𝛽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sup>
                                  </m:sSub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sup>
                                  </m:sSubSup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sup>
                              </m:sSubSup>
                            </m:e>
                          </m:nary>
                        </m:e>
                      </m:nary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2!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𝛼𝛽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𝛼𝛽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sup>
                              </m:sSubSup>
                            </m:e>
                          </m:nary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3!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𝛼𝛽𝛾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𝑗𝑘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𝑖𝑗𝑘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𝛼𝛽𝛾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sup>
                              </m:sSubSup>
                            </m:e>
                          </m:nary>
                        </m:e>
                      </m:nary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𝛾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745E5C9-F3A9-8940-8CBE-E952B866CE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694" y="2488097"/>
                <a:ext cx="6924203" cy="2635401"/>
              </a:xfrm>
              <a:prstGeom prst="rect">
                <a:avLst/>
              </a:prstGeom>
              <a:blipFill>
                <a:blip r:embed="rId4"/>
                <a:stretch>
                  <a:fillRect l="-1284" t="-34615" b="-16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1B8F743-FBF7-D54B-AB5C-6B6337C43013}"/>
              </a:ext>
            </a:extLst>
          </p:cNvPr>
          <p:cNvSpPr txBox="1"/>
          <p:nvPr/>
        </p:nvSpPr>
        <p:spPr>
          <a:xfrm>
            <a:off x="8079221" y="46892"/>
            <a:ext cx="1034322" cy="369332"/>
          </a:xfrm>
          <a:prstGeom prst="rect">
            <a:avLst/>
          </a:prstGeom>
          <a:solidFill>
            <a:schemeClr val="accent1">
              <a:lumMod val="75000"/>
              <a:alpha val="3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on board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4E1D97F-5899-F148-ADD3-0BC95E65303B}"/>
                  </a:ext>
                </a:extLst>
              </p:cNvPr>
              <p:cNvSpPr txBox="1"/>
              <p:nvPr/>
            </p:nvSpPr>
            <p:spPr>
              <a:xfrm>
                <a:off x="612694" y="4984998"/>
                <a:ext cx="7276928" cy="12599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acc>
                                            <m:accPr>
                                              <m:chr m:val="̇"/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2!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𝛼𝛽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𝛼𝛽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sup>
                              </m:sSubSup>
                            </m:e>
                          </m:nary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3!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𝛼𝛽𝛾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𝑗𝑘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𝑖𝑗𝑘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𝛼𝛽𝛾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sup>
                              </m:sSubSup>
                            </m:e>
                          </m:nary>
                        </m:e>
                      </m:nary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𝛾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        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          +                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nd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+              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rd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4E1D97F-5899-F148-ADD3-0BC95E6530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694" y="4984998"/>
                <a:ext cx="7276928" cy="1259960"/>
              </a:xfrm>
              <a:prstGeom prst="rect">
                <a:avLst/>
              </a:prstGeom>
              <a:blipFill>
                <a:blip r:embed="rId5"/>
                <a:stretch>
                  <a:fillRect l="-1745" t="-78000" b="-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C384BA-CD48-4D4D-AD1F-04EBF5AFE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9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EA44B2E-BA0D-A245-8406-08FD66C54AA5}"/>
                  </a:ext>
                </a:extLst>
              </p:cNvPr>
              <p:cNvSpPr txBox="1"/>
              <p:nvPr/>
            </p:nvSpPr>
            <p:spPr>
              <a:xfrm>
                <a:off x="5039267" y="1231214"/>
                <a:ext cx="2420727" cy="7982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𝛼𝛽</m:t>
                              </m:r>
                            </m:sup>
                          </m:sSubSup>
                        </m:e>
                      </m:nary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̈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EA44B2E-BA0D-A245-8406-08FD66C54A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267" y="1231214"/>
                <a:ext cx="2420727" cy="798295"/>
              </a:xfrm>
              <a:prstGeom prst="rect">
                <a:avLst/>
              </a:prstGeom>
              <a:blipFill>
                <a:blip r:embed="rId2"/>
                <a:stretch>
                  <a:fillRect l="-21466" t="-115625" b="-15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32EB2C0-EAD7-F140-B10D-CED3A651B05D}"/>
                  </a:ext>
                </a:extLst>
              </p:cNvPr>
              <p:cNvSpPr/>
              <p:nvPr/>
            </p:nvSpPr>
            <p:spPr>
              <a:xfrm>
                <a:off x="3741345" y="298537"/>
                <a:ext cx="5155770" cy="7982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harm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acc>
                                            <m:accPr>
                                              <m:chr m:val="̇"/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2!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𝛼𝛽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𝛼𝛽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sup>
                              </m:sSubSup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32EB2C0-EAD7-F140-B10D-CED3A651B0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1345" y="298537"/>
                <a:ext cx="5155770" cy="798295"/>
              </a:xfrm>
              <a:prstGeom prst="rect">
                <a:avLst/>
              </a:prstGeom>
              <a:blipFill>
                <a:blip r:embed="rId3"/>
                <a:stretch>
                  <a:fillRect t="-120968" b="-16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DA2F7B3-1168-A24D-A8E1-57CCFDD7DE14}"/>
              </a:ext>
            </a:extLst>
          </p:cNvPr>
          <p:cNvSpPr txBox="1"/>
          <p:nvPr/>
        </p:nvSpPr>
        <p:spPr>
          <a:xfrm>
            <a:off x="223694" y="317020"/>
            <a:ext cx="2999732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Harmonic Hamiltonian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A0D246-0897-F34A-9DF9-F1B6270C9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348" y="2258499"/>
            <a:ext cx="4940300" cy="1244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100F014-0F5A-D847-AFB4-5A8EFE8035D3}"/>
                  </a:ext>
                </a:extLst>
              </p:cNvPr>
              <p:cNvSpPr txBox="1"/>
              <p:nvPr/>
            </p:nvSpPr>
            <p:spPr>
              <a:xfrm>
                <a:off x="1981348" y="3390715"/>
                <a:ext cx="4562275" cy="3703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distinct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     and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bSup>
                  </m:oMath>
                </a14:m>
                <a:r>
                  <a:rPr lang="en-US" dirty="0"/>
                  <a:t>     solutions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100F014-0F5A-D847-AFB4-5A8EFE8035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348" y="3390715"/>
                <a:ext cx="4562275" cy="370358"/>
              </a:xfrm>
              <a:prstGeom prst="rect">
                <a:avLst/>
              </a:prstGeom>
              <a:blipFill>
                <a:blip r:embed="rId5"/>
                <a:stretch>
                  <a:fillRect t="-6667" r="-836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26C2088-FB60-8248-A2B6-A6BEF47259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554" y="4071672"/>
            <a:ext cx="2693791" cy="2469308"/>
          </a:xfrm>
          <a:prstGeom prst="rect">
            <a:avLst/>
          </a:prstGeom>
        </p:spPr>
      </p:pic>
      <p:pic>
        <p:nvPicPr>
          <p:cNvPr id="8" name="Picture 7" descr="A picture containing abacus, ball, board&#10;&#10;Description automatically generated">
            <a:extLst>
              <a:ext uri="{FF2B5EF4-FFF2-40B4-BE49-F238E27FC236}">
                <a16:creationId xmlns:a16="http://schemas.microsoft.com/office/drawing/2014/main" id="{6F2FDB6D-32EB-DD4A-BF88-D01F0F1E06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1838" y="4617539"/>
            <a:ext cx="1895586" cy="13775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C1B4BD-F90C-6B42-A1F9-E7A2A6B479C5}"/>
              </a:ext>
            </a:extLst>
          </p:cNvPr>
          <p:cNvSpPr txBox="1"/>
          <p:nvPr/>
        </p:nvSpPr>
        <p:spPr>
          <a:xfrm>
            <a:off x="858507" y="1445501"/>
            <a:ext cx="4180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Allows us to write this equation of motion: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11EBEBC-B8E3-1649-9E26-F015ABE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7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27EED6-7AB8-D144-99C6-6A1B68504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103" y="920292"/>
            <a:ext cx="7378262" cy="31630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BCDC5DF-B828-A345-A6B3-FB25EC5135D8}"/>
                  </a:ext>
                </a:extLst>
              </p:cNvPr>
              <p:cNvSpPr txBox="1"/>
              <p:nvPr/>
            </p:nvSpPr>
            <p:spPr>
              <a:xfrm>
                <a:off x="3215052" y="3502230"/>
                <a:ext cx="3594254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+(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nd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rd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BCDC5DF-B828-A345-A6B3-FB25EC513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5052" y="3502230"/>
                <a:ext cx="3594254" cy="430887"/>
              </a:xfrm>
              <a:prstGeom prst="rect">
                <a:avLst/>
              </a:prstGeom>
              <a:blipFill>
                <a:blip r:embed="rId3"/>
                <a:stretch>
                  <a:fillRect l="-1408" t="-2941" r="-2817" b="-32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C9E179C-0673-7C4C-989B-35FAAEEA34D8}"/>
              </a:ext>
            </a:extLst>
          </p:cNvPr>
          <p:cNvSpPr txBox="1"/>
          <p:nvPr/>
        </p:nvSpPr>
        <p:spPr>
          <a:xfrm>
            <a:off x="223694" y="317020"/>
            <a:ext cx="3009927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Types of perturbations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C13475-6DCD-394D-824C-AB66A2DDFE30}"/>
              </a:ext>
            </a:extLst>
          </p:cNvPr>
          <p:cNvSpPr/>
          <p:nvPr/>
        </p:nvSpPr>
        <p:spPr>
          <a:xfrm>
            <a:off x="2831916" y="4302452"/>
            <a:ext cx="4966138" cy="1065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E3079D8-A6CA-F843-8512-0B1097416EC6}"/>
                  </a:ext>
                </a:extLst>
              </p:cNvPr>
              <p:cNvSpPr/>
              <p:nvPr/>
            </p:nvSpPr>
            <p:spPr>
              <a:xfrm>
                <a:off x="0" y="5295665"/>
                <a:ext cx="9030665" cy="7982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acc>
                                            <m:accPr>
                                              <m:chr m:val="̇"/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2!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𝛼𝛽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𝛼𝛽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sup>
                              </m:sSubSup>
                            </m:e>
                          </m:nary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3!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𝛼𝛽𝛾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𝑗𝑘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𝑖𝑗𝑘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𝛼𝛽𝛾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sup>
                              </m:sSubSup>
                            </m:e>
                          </m:nary>
                        </m:e>
                      </m:nary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𝛾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E3079D8-A6CA-F843-8512-0B1097416E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295665"/>
                <a:ext cx="9030665" cy="798295"/>
              </a:xfrm>
              <a:prstGeom prst="rect">
                <a:avLst/>
              </a:prstGeom>
              <a:blipFill>
                <a:blip r:embed="rId4"/>
                <a:stretch>
                  <a:fillRect t="-115625" b="-15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010EF6-6602-034F-A125-C6E92777158E}"/>
                  </a:ext>
                </a:extLst>
              </p:cNvPr>
              <p:cNvSpPr txBox="1"/>
              <p:nvPr/>
            </p:nvSpPr>
            <p:spPr>
              <a:xfrm>
                <a:off x="4312103" y="4569698"/>
                <a:ext cx="4064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010EF6-6602-034F-A125-C6E927771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2103" y="4569698"/>
                <a:ext cx="40645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1CE8A44-FA03-5043-9179-D138CE2CD545}"/>
              </a:ext>
            </a:extLst>
          </p:cNvPr>
          <p:cNvCxnSpPr>
            <a:stCxn id="9" idx="2"/>
          </p:cNvCxnSpPr>
          <p:nvPr/>
        </p:nvCxnSpPr>
        <p:spPr>
          <a:xfrm>
            <a:off x="4515332" y="4939030"/>
            <a:ext cx="0" cy="51094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75B6A4C-6CEE-5B4B-AEBB-583FEE6D8544}"/>
                  </a:ext>
                </a:extLst>
              </p:cNvPr>
              <p:cNvSpPr txBox="1"/>
              <p:nvPr/>
            </p:nvSpPr>
            <p:spPr>
              <a:xfrm>
                <a:off x="2257330" y="4563350"/>
                <a:ext cx="4403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75B6A4C-6CEE-5B4B-AEBB-583FEE6D85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7330" y="4563350"/>
                <a:ext cx="44037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842751C-285B-004A-B860-2593BD372C63}"/>
              </a:ext>
            </a:extLst>
          </p:cNvPr>
          <p:cNvCxnSpPr>
            <a:stCxn id="12" idx="2"/>
          </p:cNvCxnSpPr>
          <p:nvPr/>
        </p:nvCxnSpPr>
        <p:spPr>
          <a:xfrm flipH="1">
            <a:off x="2460561" y="4932682"/>
            <a:ext cx="16958" cy="51094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2E33093-6378-4E4A-8B41-825D5F159F5B}"/>
                  </a:ext>
                </a:extLst>
              </p:cNvPr>
              <p:cNvSpPr txBox="1"/>
              <p:nvPr/>
            </p:nvSpPr>
            <p:spPr>
              <a:xfrm>
                <a:off x="7696434" y="4452628"/>
                <a:ext cx="5296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2E33093-6378-4E4A-8B41-825D5F159F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434" y="4452628"/>
                <a:ext cx="52963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D99BED3-B34B-E84E-9280-116A2757A04A}"/>
              </a:ext>
            </a:extLst>
          </p:cNvPr>
          <p:cNvCxnSpPr>
            <a:stCxn id="14" idx="2"/>
          </p:cNvCxnSpPr>
          <p:nvPr/>
        </p:nvCxnSpPr>
        <p:spPr>
          <a:xfrm flipH="1">
            <a:off x="7899673" y="4821960"/>
            <a:ext cx="61577" cy="51094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6114E76-51B1-8C41-9DC5-FBD32D07B194}"/>
              </a:ext>
            </a:extLst>
          </p:cNvPr>
          <p:cNvSpPr txBox="1"/>
          <p:nvPr/>
        </p:nvSpPr>
        <p:spPr>
          <a:xfrm>
            <a:off x="544059" y="6273964"/>
            <a:ext cx="2366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Mass (density) changes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7D9297-B9F3-0642-B6AC-DEA0D1B387FC}"/>
              </a:ext>
            </a:extLst>
          </p:cNvPr>
          <p:cNvSpPr txBox="1"/>
          <p:nvPr/>
        </p:nvSpPr>
        <p:spPr>
          <a:xfrm>
            <a:off x="3288136" y="6273964"/>
            <a:ext cx="2454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Spring constant changes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47D2D4-F03F-3447-BBB8-73BDB550767C}"/>
              </a:ext>
            </a:extLst>
          </p:cNvPr>
          <p:cNvSpPr txBox="1"/>
          <p:nvPr/>
        </p:nvSpPr>
        <p:spPr>
          <a:xfrm>
            <a:off x="6033861" y="6286561"/>
            <a:ext cx="1780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Changes in strain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E33C05-88F9-2246-8FCD-7DAFC4159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9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4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BCF89B-9A38-2D41-8D7B-B007074BF5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27" r="50537" b="42724"/>
          <a:stretch/>
        </p:blipFill>
        <p:spPr>
          <a:xfrm>
            <a:off x="1655514" y="1276506"/>
            <a:ext cx="1237131" cy="12851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86DB5FB-4D6E-124C-94E7-281935ECE9D2}"/>
                  </a:ext>
                </a:extLst>
              </p:cNvPr>
              <p:cNvSpPr/>
              <p:nvPr/>
            </p:nvSpPr>
            <p:spPr>
              <a:xfrm>
                <a:off x="-503247" y="3755412"/>
                <a:ext cx="9030665" cy="7982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acc>
                                    <m:accPr>
                                      <m:chr m:val="̇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acc>
                                    <m:accPr>
                                      <m:chr m:val="̇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p>
                              </m:sSubSup>
                            </m:e>
                          </m:nary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2!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𝛼𝛽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𝛼𝛽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sup>
                              </m:sSubSup>
                            </m:e>
                          </m:nary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3!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𝛼𝛽𝛾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𝑗𝑘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𝑖𝑗𝑘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𝛼𝛽𝛾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sup>
                              </m:sSubSup>
                            </m:e>
                          </m:nary>
                        </m:e>
                      </m:nary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𝛾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86DB5FB-4D6E-124C-94E7-281935ECE9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03247" y="3755412"/>
                <a:ext cx="9030665" cy="798295"/>
              </a:xfrm>
              <a:prstGeom prst="rect">
                <a:avLst/>
              </a:prstGeom>
              <a:blipFill>
                <a:blip r:embed="rId3"/>
                <a:stretch>
                  <a:fillRect t="-115625" b="-15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97BC48C-4192-764E-8D8E-544BCB56E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263161">
            <a:off x="1079713" y="2595384"/>
            <a:ext cx="761322" cy="5639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62D3B5-9A54-844E-8313-5CD69E036998}"/>
              </a:ext>
            </a:extLst>
          </p:cNvPr>
          <p:cNvSpPr txBox="1"/>
          <p:nvPr/>
        </p:nvSpPr>
        <p:spPr>
          <a:xfrm>
            <a:off x="223694" y="317020"/>
            <a:ext cx="3009927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Types of perturbations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059332-EA7F-FB4E-8A9B-22BDE450A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648795">
            <a:off x="2852961" y="2558996"/>
            <a:ext cx="761322" cy="56394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677AA30-D2FB-584A-8A75-1E1B72D09F54}"/>
              </a:ext>
            </a:extLst>
          </p:cNvPr>
          <p:cNvCxnSpPr>
            <a:cxnSpLocks/>
          </p:cNvCxnSpPr>
          <p:nvPr/>
        </p:nvCxnSpPr>
        <p:spPr>
          <a:xfrm flipH="1" flipV="1">
            <a:off x="1835231" y="3176777"/>
            <a:ext cx="401767" cy="715061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FA3D4F2-588F-9143-8899-723AB4CACF08}"/>
              </a:ext>
            </a:extLst>
          </p:cNvPr>
          <p:cNvCxnSpPr>
            <a:cxnSpLocks/>
          </p:cNvCxnSpPr>
          <p:nvPr/>
        </p:nvCxnSpPr>
        <p:spPr>
          <a:xfrm flipV="1">
            <a:off x="2541177" y="3140324"/>
            <a:ext cx="501063" cy="837931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FD39DAA6-55F7-A44A-8A12-D2D223A13E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92" r="28213" b="45436"/>
          <a:stretch/>
        </p:blipFill>
        <p:spPr>
          <a:xfrm>
            <a:off x="5218082" y="1306929"/>
            <a:ext cx="1093694" cy="12243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70C024B-FE21-C545-9853-45F284849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263161">
            <a:off x="4374668" y="2564959"/>
            <a:ext cx="761322" cy="5639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1F0465-1574-CE4F-A9D8-AA64F30B4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648795">
            <a:off x="6147916" y="2528571"/>
            <a:ext cx="761322" cy="563942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838A44B-A404-CC4E-B590-C0A19C1D33CF}"/>
              </a:ext>
            </a:extLst>
          </p:cNvPr>
          <p:cNvCxnSpPr>
            <a:cxnSpLocks/>
          </p:cNvCxnSpPr>
          <p:nvPr/>
        </p:nvCxnSpPr>
        <p:spPr>
          <a:xfrm flipV="1">
            <a:off x="4568763" y="3176777"/>
            <a:ext cx="113596" cy="715062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D0DE705-74D5-DD41-9A3B-F5DA0107F1C8}"/>
              </a:ext>
            </a:extLst>
          </p:cNvPr>
          <p:cNvCxnSpPr>
            <a:cxnSpLocks/>
          </p:cNvCxnSpPr>
          <p:nvPr/>
        </p:nvCxnSpPr>
        <p:spPr>
          <a:xfrm flipV="1">
            <a:off x="4934400" y="3109901"/>
            <a:ext cx="1402795" cy="746737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3DD34FDF-08A1-534D-8D76-CA8B0A8BA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9995" y="5059194"/>
            <a:ext cx="761322" cy="5639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80B4884-D7F7-1044-9B62-99F733EDD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921287">
            <a:off x="6677720" y="5918979"/>
            <a:ext cx="761322" cy="56394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A2B2AFB-4C22-CF42-AC15-B4B3DE931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00000">
            <a:off x="6733347" y="4772548"/>
            <a:ext cx="761322" cy="563942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A0A794D-4015-F947-AD85-267B3BFD1293}"/>
              </a:ext>
            </a:extLst>
          </p:cNvPr>
          <p:cNvCxnSpPr/>
          <p:nvPr/>
        </p:nvCxnSpPr>
        <p:spPr>
          <a:xfrm>
            <a:off x="5915843" y="5747432"/>
            <a:ext cx="61094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3EF02FD-03F8-9648-A630-BAC9EF8C48FE}"/>
              </a:ext>
            </a:extLst>
          </p:cNvPr>
          <p:cNvCxnSpPr>
            <a:cxnSpLocks/>
          </p:cNvCxnSpPr>
          <p:nvPr/>
        </p:nvCxnSpPr>
        <p:spPr>
          <a:xfrm flipV="1">
            <a:off x="6526792" y="5356019"/>
            <a:ext cx="507641" cy="3560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5FCEF91-BC19-9E45-AE62-F52F46620534}"/>
              </a:ext>
            </a:extLst>
          </p:cNvPr>
          <p:cNvCxnSpPr>
            <a:cxnSpLocks/>
          </p:cNvCxnSpPr>
          <p:nvPr/>
        </p:nvCxnSpPr>
        <p:spPr>
          <a:xfrm flipH="1" flipV="1">
            <a:off x="6526793" y="5747737"/>
            <a:ext cx="128840" cy="62308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882752E-5AAB-544F-BD83-C09284B3AE0C}"/>
              </a:ext>
            </a:extLst>
          </p:cNvPr>
          <p:cNvCxnSpPr>
            <a:cxnSpLocks/>
          </p:cNvCxnSpPr>
          <p:nvPr/>
        </p:nvCxnSpPr>
        <p:spPr>
          <a:xfrm flipV="1">
            <a:off x="6059037" y="4303622"/>
            <a:ext cx="721575" cy="846948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7BDEC43-3273-154C-BC8E-E6145DA8F64A}"/>
              </a:ext>
            </a:extLst>
          </p:cNvPr>
          <p:cNvCxnSpPr>
            <a:cxnSpLocks/>
          </p:cNvCxnSpPr>
          <p:nvPr/>
        </p:nvCxnSpPr>
        <p:spPr>
          <a:xfrm flipV="1">
            <a:off x="7034434" y="4216934"/>
            <a:ext cx="51653" cy="1619457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7431006-C2D4-4A41-B560-3E2BB30375BE}"/>
              </a:ext>
            </a:extLst>
          </p:cNvPr>
          <p:cNvCxnSpPr>
            <a:cxnSpLocks/>
          </p:cNvCxnSpPr>
          <p:nvPr/>
        </p:nvCxnSpPr>
        <p:spPr>
          <a:xfrm flipV="1">
            <a:off x="7202655" y="4331164"/>
            <a:ext cx="136863" cy="511374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D804755D-1290-A743-A6E0-75A93142115B}"/>
              </a:ext>
            </a:extLst>
          </p:cNvPr>
          <p:cNvSpPr txBox="1"/>
          <p:nvPr/>
        </p:nvSpPr>
        <p:spPr>
          <a:xfrm>
            <a:off x="3656204" y="5402395"/>
            <a:ext cx="1698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Phonon-phonon scattering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9E1E4DB-070B-8A49-B6D3-C43216236D57}"/>
              </a:ext>
            </a:extLst>
          </p:cNvPr>
          <p:cNvSpPr txBox="1"/>
          <p:nvPr/>
        </p:nvSpPr>
        <p:spPr>
          <a:xfrm>
            <a:off x="535510" y="809274"/>
            <a:ext cx="1698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Mass contrast scattering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EA0B428-C274-E840-9DE9-EA7A8DF36C07}"/>
              </a:ext>
            </a:extLst>
          </p:cNvPr>
          <p:cNvSpPr txBox="1"/>
          <p:nvPr/>
        </p:nvSpPr>
        <p:spPr>
          <a:xfrm>
            <a:off x="4149121" y="809274"/>
            <a:ext cx="1909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Bond strength contrast scattering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38FB798-06B9-BC4C-A2A6-219223B1F7C4}"/>
                  </a:ext>
                </a:extLst>
              </p:cNvPr>
              <p:cNvSpPr txBox="1"/>
              <p:nvPr/>
            </p:nvSpPr>
            <p:spPr>
              <a:xfrm>
                <a:off x="5700660" y="5759291"/>
                <a:ext cx="4896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38FB798-06B9-BC4C-A2A6-219223B1F7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0660" y="5759291"/>
                <a:ext cx="48968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0DB5866-F40B-B74E-B4B3-15232F97D3CE}"/>
                  </a:ext>
                </a:extLst>
              </p:cNvPr>
              <p:cNvSpPr txBox="1"/>
              <p:nvPr/>
            </p:nvSpPr>
            <p:spPr>
              <a:xfrm>
                <a:off x="6221317" y="6196508"/>
                <a:ext cx="4950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0DB5866-F40B-B74E-B4B3-15232F97D3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1317" y="6196508"/>
                <a:ext cx="49500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10484FE-A0DC-6748-90EF-D07AB658AE49}"/>
                  </a:ext>
                </a:extLst>
              </p:cNvPr>
              <p:cNvSpPr txBox="1"/>
              <p:nvPr/>
            </p:nvSpPr>
            <p:spPr>
              <a:xfrm>
                <a:off x="6436745" y="5150410"/>
                <a:ext cx="4950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10484FE-A0DC-6748-90EF-D07AB658AE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6745" y="5150410"/>
                <a:ext cx="49500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E137B7C-4DB3-B14A-BA16-A8EBE61BD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15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7" grpId="0"/>
      <p:bldP spid="29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36471B8-84C6-5241-9719-8760FD4EAD9B}"/>
                  </a:ext>
                </a:extLst>
              </p:cNvPr>
              <p:cNvSpPr/>
              <p:nvPr/>
            </p:nvSpPr>
            <p:spPr>
              <a:xfrm>
                <a:off x="-308375" y="1596829"/>
                <a:ext cx="9030665" cy="7982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acc>
                                    <m:accPr>
                                      <m:chr m:val="̇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acc>
                                    <m:accPr>
                                      <m:chr m:val="̇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p>
                              </m:sSubSup>
                            </m:e>
                          </m:nary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2!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𝛼𝛽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𝛼𝛽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sup>
                              </m:sSubSup>
                            </m:e>
                          </m:nary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3!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𝛼𝛽𝛾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𝑗𝑘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𝑖𝑗𝑘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𝛼𝛽𝛾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sup>
                              </m:sSubSup>
                            </m:e>
                          </m:nary>
                        </m:e>
                      </m:nary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𝛾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36471B8-84C6-5241-9719-8760FD4EAD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08375" y="1596829"/>
                <a:ext cx="9030665" cy="798295"/>
              </a:xfrm>
              <a:prstGeom prst="rect">
                <a:avLst/>
              </a:prstGeom>
              <a:blipFill>
                <a:blip r:embed="rId2"/>
                <a:stretch>
                  <a:fillRect t="-117188" b="-15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433707D7-556B-E04B-A0B1-2FDB1365A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81281"/>
            <a:ext cx="9144000" cy="34725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17D6E7-AC9F-3C4C-85E6-BC53F9FE3095}"/>
              </a:ext>
            </a:extLst>
          </p:cNvPr>
          <p:cNvSpPr txBox="1"/>
          <p:nvPr/>
        </p:nvSpPr>
        <p:spPr>
          <a:xfrm>
            <a:off x="223694" y="317020"/>
            <a:ext cx="3009927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Types of perturbations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B479BB7-356E-BD40-88A9-EA51086F95E9}"/>
              </a:ext>
            </a:extLst>
          </p:cNvPr>
          <p:cNvCxnSpPr>
            <a:cxnSpLocks/>
          </p:cNvCxnSpPr>
          <p:nvPr/>
        </p:nvCxnSpPr>
        <p:spPr>
          <a:xfrm flipV="1">
            <a:off x="5321508" y="2188564"/>
            <a:ext cx="1962161" cy="1678898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0534255-4D3C-EB45-8B0C-D23517F7D24A}"/>
              </a:ext>
            </a:extLst>
          </p:cNvPr>
          <p:cNvCxnSpPr>
            <a:cxnSpLocks/>
          </p:cNvCxnSpPr>
          <p:nvPr/>
        </p:nvCxnSpPr>
        <p:spPr>
          <a:xfrm flipV="1">
            <a:off x="3256912" y="2188564"/>
            <a:ext cx="3713514" cy="269823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B8C3F2B-DA34-394A-B960-FD8F434F5009}"/>
              </a:ext>
            </a:extLst>
          </p:cNvPr>
          <p:cNvCxnSpPr>
            <a:cxnSpLocks/>
          </p:cNvCxnSpPr>
          <p:nvPr/>
        </p:nvCxnSpPr>
        <p:spPr>
          <a:xfrm flipV="1">
            <a:off x="5661028" y="2188564"/>
            <a:ext cx="1906420" cy="2593299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0390423-01AB-494D-8403-4D2DCEED13B4}"/>
              </a:ext>
            </a:extLst>
          </p:cNvPr>
          <p:cNvSpPr txBox="1"/>
          <p:nvPr/>
        </p:nvSpPr>
        <p:spPr>
          <a:xfrm>
            <a:off x="3478095" y="409353"/>
            <a:ext cx="2812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Static strain field scattering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BA30E-8947-4749-94C5-1BD2C0C99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2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5400">
          <a:solidFill>
            <a:schemeClr val="tx1"/>
          </a:solidFill>
          <a:tailEnd type="stealth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>
            <a:latin typeface="Cambria" panose="020405030504060302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18417</TotalTime>
  <Words>2422</Words>
  <Application>Microsoft Macintosh PowerPoint</Application>
  <PresentationFormat>On-screen Show (4:3)</PresentationFormat>
  <Paragraphs>421</Paragraphs>
  <Slides>36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Cambria</vt:lpstr>
      <vt:lpstr>Cambria Math</vt:lpstr>
      <vt:lpstr>Office Theme</vt:lpstr>
      <vt:lpstr>Nanoscale thermal transport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Riley Hanus</dc:creator>
  <cp:lastModifiedBy>Riley Hanus</cp:lastModifiedBy>
  <cp:revision>256</cp:revision>
  <dcterms:created xsi:type="dcterms:W3CDTF">2020-01-28T21:16:44Z</dcterms:created>
  <dcterms:modified xsi:type="dcterms:W3CDTF">2020-05-29T13:47:56Z</dcterms:modified>
</cp:coreProperties>
</file>