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9" r:id="rId2"/>
    <p:sldId id="266" r:id="rId3"/>
    <p:sldId id="274" r:id="rId4"/>
    <p:sldId id="277" r:id="rId5"/>
    <p:sldId id="283" r:id="rId6"/>
    <p:sldId id="276" r:id="rId7"/>
    <p:sldId id="280" r:id="rId8"/>
    <p:sldId id="301" r:id="rId9"/>
    <p:sldId id="278" r:id="rId10"/>
    <p:sldId id="279" r:id="rId11"/>
    <p:sldId id="281" r:id="rId12"/>
    <p:sldId id="295" r:id="rId13"/>
    <p:sldId id="294" r:id="rId14"/>
    <p:sldId id="296" r:id="rId15"/>
    <p:sldId id="282" r:id="rId16"/>
    <p:sldId id="299" r:id="rId17"/>
    <p:sldId id="284" r:id="rId18"/>
    <p:sldId id="297" r:id="rId19"/>
    <p:sldId id="260" r:id="rId20"/>
    <p:sldId id="267" r:id="rId21"/>
    <p:sldId id="285" r:id="rId22"/>
    <p:sldId id="286" r:id="rId23"/>
    <p:sldId id="287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86449"/>
  </p:normalViewPr>
  <p:slideViewPr>
    <p:cSldViewPr snapToGrid="0" snapToObjects="1" showGuides="1">
      <p:cViewPr varScale="1">
        <p:scale>
          <a:sx n="81" d="100"/>
          <a:sy n="81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0CE82-F5B6-F04A-9FCD-70626207BB56}" type="datetimeFigureOut">
              <a:rPr lang="en-US" smtClean="0"/>
              <a:t>5/29/20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3D3FE-5BE7-A84F-90AB-A4D9AF66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90EC1-C8F5-D64D-8250-6B6CB34D41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4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1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… except: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what exchange correlation functional you decide to use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what DFT parameters you use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bSup>
                  </m:oMath>
                </a14:m>
                <a:r>
                  <a:rPr lang="en-US" sz="1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𝛼𝛽𝛾</m:t>
                        </m:r>
                      </m:sup>
                    </m:sSubSup>
                  </m:oMath>
                </a14:m>
                <a:r>
                  <a:rPr lang="en-US" sz="1200" dirty="0"/>
                  <a:t> 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k-mesh density (hopefully converged)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cutoff energy (hopefully converged)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How you found all of the possible 3 phonon scattering processes (Gaussian smearing, search algorithm)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How you perform your Brillouin zone integration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uniform k-mesh? cylindrical k-mesh?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Whether or not you included crystal boundary scattering, i.e. a maximum allowed mean free path 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… except: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what exchange correlation functional you decide to use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what DFT parameters you use for </a:t>
                </a:r>
                <a:r>
                  <a:rPr lang="en-US" sz="1200" i="0">
                    <a:latin typeface="Cambria Math" panose="02040503050406030204" pitchFamily="18" charset="0"/>
                  </a:rPr>
                  <a:t>Φ_𝑖𝑗^𝛼𝛽</a:t>
                </a:r>
                <a:r>
                  <a:rPr lang="en-US" sz="1200" dirty="0"/>
                  <a:t> and </a:t>
                </a:r>
                <a:r>
                  <a:rPr lang="en-US" sz="1200" i="0">
                    <a:latin typeface="Cambria Math" panose="02040503050406030204" pitchFamily="18" charset="0"/>
                  </a:rPr>
                  <a:t>Φ_𝑖𝑗𝑘^𝛼𝛽𝛾</a:t>
                </a:r>
                <a:r>
                  <a:rPr lang="en-US" sz="1200" dirty="0"/>
                  <a:t> 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k-mesh density (hopefully converged)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cutoff energy (hopefully converged)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How you found all of the possible 3 phonon scattering processes (Gaussian smearing, search algorithm)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How you perform your Brillouin zone integration</a:t>
                </a:r>
              </a:p>
              <a:p>
                <a:pPr marL="1257300" lvl="2" indent="-342900">
                  <a:buFont typeface="+mj-lt"/>
                  <a:buAutoNum type="alphaLcParenR"/>
                </a:pPr>
                <a:r>
                  <a:rPr lang="en-US" sz="1200" dirty="0"/>
                  <a:t>uniform k-mesh? cylindrical k-mesh?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200" dirty="0"/>
                  <a:t>Whether or not you included crystal boundary scattering, i.e. a maximum allowed mean free path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3D3FE-5BE7-A84F-90AB-A4D9AF66A3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5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21BC-B648-774C-B4C7-BEA8BDDBEF36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3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2925-AA01-8F4B-9EE1-B89FFACC9589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6ACB0-49BD-5A45-92C9-73D284BA015F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8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ED56-A682-1446-8446-B17B7CEABDCA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A6B7-F35A-E442-ACD3-A03C67D0C1B7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2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7E07-09C9-8E4C-A722-6B7D5B1F762F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2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26C5-F11B-0740-9C08-B4F7B4179B10}" type="datetime1">
              <a:rPr lang="en-US" smtClean="0"/>
              <a:t>5/29/20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4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57D1-72D6-C948-9B0D-67294367854F}" type="datetime1">
              <a:rPr lang="en-US" smtClean="0"/>
              <a:t>5/29/20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4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42FA-7BE2-5947-B62C-8070BCAE48A2}" type="datetime1">
              <a:rPr lang="en-US" smtClean="0"/>
              <a:t>5/29/20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000B-1B17-2343-879A-A6F4854E9CBF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DDF2-61EB-D843-99F0-D0AD8BD7F0B2}" type="datetime1">
              <a:rPr lang="en-US" smtClean="0"/>
              <a:t>5/29/20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1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67360-59F0-AD4B-AC61-DF0CF3E6BF16}" type="datetime1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5396E-BA54-0B46-9AD4-097ED26DF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8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rileyhanus.com/science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enriquemiranda.github.io/phononwebsite/phonon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2.tiff"/><Relationship Id="rId7" Type="http://schemas.openxmlformats.org/officeDocument/2006/relationships/image" Target="../media/image310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emf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nstrations.wolfram.com/WavepacketForAFreeParticle/" TargetMode="External"/><Relationship Id="rId2" Type="http://schemas.openxmlformats.org/officeDocument/2006/relationships/hyperlink" Target="https://www.youtube.com/watch?v=tlM9vq-bep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1.png"/><Relationship Id="rId5" Type="http://schemas.openxmlformats.org/officeDocument/2006/relationships/hyperlink" Target="https://aip.scitation.org/doi/10.1063/1.5064602" TargetMode="External"/><Relationship Id="rId4" Type="http://schemas.openxmlformats.org/officeDocument/2006/relationships/image" Target="../media/image381.png"/><Relationship Id="rId9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6.png"/><Relationship Id="rId18" Type="http://schemas.openxmlformats.org/officeDocument/2006/relationships/image" Target="../media/image80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12" Type="http://schemas.openxmlformats.org/officeDocument/2006/relationships/image" Target="../media/image65.png"/><Relationship Id="rId17" Type="http://schemas.openxmlformats.org/officeDocument/2006/relationships/image" Target="../media/image79.png"/><Relationship Id="rId2" Type="http://schemas.openxmlformats.org/officeDocument/2006/relationships/image" Target="../media/image47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9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8.tiff"/><Relationship Id="rId7" Type="http://schemas.openxmlformats.org/officeDocument/2006/relationships/image" Target="../media/image9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rileyhanus.com/scienc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tiff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hyperlink" Target="http://www.almabte.eu/index.php/database/" TargetMode="External"/><Relationship Id="rId5" Type="http://schemas.openxmlformats.org/officeDocument/2006/relationships/image" Target="../media/image56.png"/><Relationship Id="rId10" Type="http://schemas.openxmlformats.org/officeDocument/2006/relationships/hyperlink" Target="http://phonondb.mtl.kyoto-u.ac.jp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7.png"/><Relationship Id="rId7" Type="http://schemas.openxmlformats.org/officeDocument/2006/relationships/image" Target="../media/image2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mabte.eu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atztogo.github.io/phonop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Relationship Id="rId9" Type="http://schemas.openxmlformats.org/officeDocument/2006/relationships/hyperlink" Target="http://www.shengbt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C1BC-8B99-564E-A357-49B1A21850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Nanoscale thermal transport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1E4FF-D57E-6D4F-BDC9-C98E1B05E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Lecture 2</a:t>
            </a:r>
          </a:p>
          <a:p>
            <a:endParaRPr lang="en-US" dirty="0"/>
          </a:p>
          <a:p>
            <a:r>
              <a:rPr lang="en-US" dirty="0"/>
              <a:t>Riley Hanus</a:t>
            </a:r>
          </a:p>
          <a:p>
            <a:r>
              <a:rPr lang="en-US" dirty="0">
                <a:hlinkClick r:id="rId2"/>
              </a:rPr>
              <a:t>http://rileyhanus.com/science.html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84387-CFF0-3B43-B2DB-1361A112E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25" y="182563"/>
            <a:ext cx="2222627" cy="939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5C2D5-4A84-AD49-B7D4-1EFF6BE0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6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146B4C-9351-A043-BF36-47687478A56B}"/>
              </a:ext>
            </a:extLst>
          </p:cNvPr>
          <p:cNvSpPr txBox="1"/>
          <p:nvPr/>
        </p:nvSpPr>
        <p:spPr>
          <a:xfrm>
            <a:off x="323557" y="295421"/>
            <a:ext cx="456548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Reading a phonon band structure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A3417-9086-F24E-9D6F-86FBD579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7" y="1221401"/>
            <a:ext cx="5279306" cy="3669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7E50D7-D127-0041-8A7E-00933DC45F26}"/>
                  </a:ext>
                </a:extLst>
              </p:cNvPr>
              <p:cNvSpPr txBox="1"/>
              <p:nvPr/>
            </p:nvSpPr>
            <p:spPr>
              <a:xfrm>
                <a:off x="5130187" y="295421"/>
                <a:ext cx="3690256" cy="892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acoustic modes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dirty="0"/>
                  <a:t>  </a:t>
                </a:r>
                <a:r>
                  <a:rPr lang="en-US" b="1" dirty="0"/>
                  <a:t>optical modes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/>
                  <a:t> is the number of atoms in the unit cell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7E50D7-D127-0041-8A7E-00933DC45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87" y="295421"/>
                <a:ext cx="3690256" cy="892552"/>
              </a:xfrm>
              <a:prstGeom prst="rect">
                <a:avLst/>
              </a:prstGeom>
              <a:blipFill>
                <a:blip r:embed="rId3"/>
                <a:stretch>
                  <a:fillRect l="-2055" t="-694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F315E892-80E3-7B4C-B8E2-A0AABF6D43E5}"/>
              </a:ext>
            </a:extLst>
          </p:cNvPr>
          <p:cNvSpPr/>
          <p:nvPr/>
        </p:nvSpPr>
        <p:spPr>
          <a:xfrm>
            <a:off x="4137114" y="4364029"/>
            <a:ext cx="225851" cy="2366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BDB104-9D8E-5D4F-B68E-FCC42027CA8A}"/>
              </a:ext>
            </a:extLst>
          </p:cNvPr>
          <p:cNvCxnSpPr/>
          <p:nvPr/>
        </p:nvCxnSpPr>
        <p:spPr>
          <a:xfrm>
            <a:off x="4355870" y="4706791"/>
            <a:ext cx="212271" cy="4735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418D2B-A233-4447-AAE8-020B20F0357F}"/>
              </a:ext>
            </a:extLst>
          </p:cNvPr>
          <p:cNvSpPr txBox="1"/>
          <p:nvPr/>
        </p:nvSpPr>
        <p:spPr>
          <a:xfrm>
            <a:off x="4015096" y="5233281"/>
            <a:ext cx="3203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Ultrasound, speed of sound,</a:t>
            </a:r>
          </a:p>
          <a:p>
            <a:r>
              <a:rPr lang="en-US" dirty="0"/>
              <a:t>Elastic tensor and moduli, </a:t>
            </a:r>
          </a:p>
          <a:p>
            <a:r>
              <a:rPr lang="en-US" dirty="0"/>
              <a:t>Bulk modulus, Young’s modulus,</a:t>
            </a:r>
          </a:p>
          <a:p>
            <a:r>
              <a:rPr lang="en-US" dirty="0"/>
              <a:t>etc.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E8A29-BF69-4343-B919-2FB46D848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7" y="5089677"/>
            <a:ext cx="3504281" cy="1499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9A9965-9ED3-8747-8D99-A6F1898A0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717" y="1842435"/>
            <a:ext cx="3227726" cy="24270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D44758-81EB-874F-BFBE-89A3E4087E00}"/>
              </a:ext>
            </a:extLst>
          </p:cNvPr>
          <p:cNvCxnSpPr/>
          <p:nvPr/>
        </p:nvCxnSpPr>
        <p:spPr>
          <a:xfrm flipH="1">
            <a:off x="4362965" y="4042611"/>
            <a:ext cx="1229752" cy="3214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D4B434-FE49-D74C-B041-96A7B7862BEA}"/>
              </a:ext>
            </a:extLst>
          </p:cNvPr>
          <p:cNvCxnSpPr>
            <a:cxnSpLocks/>
          </p:cNvCxnSpPr>
          <p:nvPr/>
        </p:nvCxnSpPr>
        <p:spPr>
          <a:xfrm flipH="1">
            <a:off x="4684295" y="3506462"/>
            <a:ext cx="932586" cy="2343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1037AA-36D1-C24A-BA45-737DF07A779C}"/>
              </a:ext>
            </a:extLst>
          </p:cNvPr>
          <p:cNvCxnSpPr>
            <a:cxnSpLocks/>
          </p:cNvCxnSpPr>
          <p:nvPr/>
        </p:nvCxnSpPr>
        <p:spPr>
          <a:xfrm flipH="1">
            <a:off x="4977841" y="2970313"/>
            <a:ext cx="694216" cy="2343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1E8E61-CCC4-9748-A975-F0820F5FD58A}"/>
              </a:ext>
            </a:extLst>
          </p:cNvPr>
          <p:cNvCxnSpPr>
            <a:cxnSpLocks/>
          </p:cNvCxnSpPr>
          <p:nvPr/>
        </p:nvCxnSpPr>
        <p:spPr>
          <a:xfrm flipH="1">
            <a:off x="5373075" y="2428758"/>
            <a:ext cx="378162" cy="2397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97F53-06CB-F841-B86B-3CAD7B36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AA0DAF3-D026-2044-8627-C66D49D8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25" y="1646677"/>
            <a:ext cx="4693463" cy="292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E9A4B-1DC3-3E43-9F07-4F8F58F1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50" y="1646677"/>
            <a:ext cx="4593950" cy="2920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4911B-6412-834B-8C4C-B580B2EFF3A5}"/>
              </a:ext>
            </a:extLst>
          </p:cNvPr>
          <p:cNvSpPr txBox="1"/>
          <p:nvPr/>
        </p:nvSpPr>
        <p:spPr>
          <a:xfrm>
            <a:off x="323557" y="295421"/>
            <a:ext cx="456548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Reading a phonon band structure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7A48F-B50F-7E4F-BE17-87EC24E2A262}"/>
              </a:ext>
            </a:extLst>
          </p:cNvPr>
          <p:cNvSpPr txBox="1"/>
          <p:nvPr/>
        </p:nvSpPr>
        <p:spPr>
          <a:xfrm>
            <a:off x="5071362" y="232385"/>
            <a:ext cx="3005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atomic mass and the </a:t>
            </a:r>
          </a:p>
          <a:p>
            <a:r>
              <a:rPr lang="en-US" dirty="0"/>
              <a:t>phonon band gap.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3E8C9-A67E-9A4C-BBBB-0E21047D5F1E}"/>
              </a:ext>
            </a:extLst>
          </p:cNvPr>
          <p:cNvSpPr txBox="1"/>
          <p:nvPr/>
        </p:nvSpPr>
        <p:spPr>
          <a:xfrm>
            <a:off x="205991" y="1209374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Cubic GaN:  N mass =  14 </a:t>
            </a:r>
            <a:r>
              <a:rPr lang="en-US" dirty="0" err="1"/>
              <a:t>amu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D3938-BD19-C045-839F-0494FD0065B8}"/>
              </a:ext>
            </a:extLst>
          </p:cNvPr>
          <p:cNvSpPr txBox="1"/>
          <p:nvPr/>
        </p:nvSpPr>
        <p:spPr>
          <a:xfrm>
            <a:off x="5071362" y="1277345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Cubic GaAs: As mass = 75 </a:t>
            </a:r>
            <a:r>
              <a:rPr lang="en-US" dirty="0" err="1"/>
              <a:t>amu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56AB90-8545-3B48-ABA4-91BC677F4594}"/>
              </a:ext>
            </a:extLst>
          </p:cNvPr>
          <p:cNvCxnSpPr/>
          <p:nvPr/>
        </p:nvCxnSpPr>
        <p:spPr>
          <a:xfrm>
            <a:off x="4650377" y="2474726"/>
            <a:ext cx="440606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0392BB-E41B-9548-848D-5009FCDFE751}"/>
              </a:ext>
            </a:extLst>
          </p:cNvPr>
          <p:cNvSpPr txBox="1"/>
          <p:nvPr/>
        </p:nvSpPr>
        <p:spPr>
          <a:xfrm>
            <a:off x="4459349" y="2135307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25 </a:t>
            </a:r>
            <a:r>
              <a:rPr lang="en-US" sz="1600" dirty="0" err="1"/>
              <a:t>meV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92369-B46F-DD47-AEB0-C5D03D162078}"/>
              </a:ext>
            </a:extLst>
          </p:cNvPr>
          <p:cNvSpPr txBox="1"/>
          <p:nvPr/>
        </p:nvSpPr>
        <p:spPr>
          <a:xfrm>
            <a:off x="22228" y="3254143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25 </a:t>
            </a:r>
            <a:r>
              <a:rPr lang="en-US" sz="1600" dirty="0" err="1"/>
              <a:t>meV</a:t>
            </a:r>
            <a:endParaRPr lang="en-US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C11777-EC44-B34C-BC21-4AB96E3D42DD}"/>
              </a:ext>
            </a:extLst>
          </p:cNvPr>
          <p:cNvCxnSpPr/>
          <p:nvPr/>
        </p:nvCxnSpPr>
        <p:spPr>
          <a:xfrm>
            <a:off x="205991" y="3562215"/>
            <a:ext cx="440606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A0A00-6798-9447-856B-5F84FD049A9B}"/>
                  </a:ext>
                </a:extLst>
              </p:cNvPr>
              <p:cNvSpPr txBox="1"/>
              <p:nvPr/>
            </p:nvSpPr>
            <p:spPr>
              <a:xfrm>
                <a:off x="4697451" y="5999973"/>
                <a:ext cx="4228209" cy="646331"/>
              </a:xfrm>
              <a:prstGeom prst="rect">
                <a:avLst/>
              </a:prstGeom>
              <a:solidFill>
                <a:srgbClr val="FFFF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         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≈40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A0A00-6798-9447-856B-5F84FD049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451" y="5999973"/>
                <a:ext cx="4228209" cy="646331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14560A-EF1E-2243-AE1E-C13F954EB7B7}"/>
                  </a:ext>
                </a:extLst>
              </p:cNvPr>
              <p:cNvSpPr txBox="1"/>
              <p:nvPr/>
            </p:nvSpPr>
            <p:spPr>
              <a:xfrm>
                <a:off x="179342" y="4820087"/>
                <a:ext cx="8480976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Units for vertical (energy) axis:</a:t>
                </a:r>
              </a:p>
              <a:p>
                <a:r>
                  <a:rPr lang="en-US" sz="8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some use  ‘angular’ frequency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rad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THz</m:t>
                        </m:r>
                      </m:e>
                    </m:d>
                  </m:oMath>
                </a14:m>
                <a:r>
                  <a:rPr lang="en-US" dirty="0"/>
                  <a:t> (they won’t show the rad though)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some use ‘ordinal’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THz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some use frequency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some use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14560A-EF1E-2243-AE1E-C13F954EB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42" y="4820087"/>
                <a:ext cx="8480976" cy="1600438"/>
              </a:xfrm>
              <a:prstGeom prst="rect">
                <a:avLst/>
              </a:prstGeom>
              <a:blipFill>
                <a:blip r:embed="rId6"/>
                <a:stretch>
                  <a:fillRect l="-448" t="-1575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DF5D0-83C5-9F4F-8406-B9B71CD4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F1EB2-7C84-7343-B0BB-12A3BA47A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450" y="693681"/>
            <a:ext cx="4791450" cy="4966138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A8B0394-4E67-7849-8FFB-CE339AE9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377" y="1198180"/>
            <a:ext cx="5277554" cy="547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74098-0FD8-BF46-98A8-A1232C3CA0CD}"/>
              </a:ext>
            </a:extLst>
          </p:cNvPr>
          <p:cNvSpPr txBox="1"/>
          <p:nvPr/>
        </p:nvSpPr>
        <p:spPr>
          <a:xfrm>
            <a:off x="394138" y="189185"/>
            <a:ext cx="116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Ga: Brown</a:t>
            </a:r>
          </a:p>
          <a:p>
            <a:r>
              <a:rPr lang="en-US" dirty="0"/>
              <a:t>N: Blue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DCC35-9DE1-644C-8EE3-22E3ED768696}"/>
              </a:ext>
            </a:extLst>
          </p:cNvPr>
          <p:cNvSpPr txBox="1"/>
          <p:nvPr/>
        </p:nvSpPr>
        <p:spPr>
          <a:xfrm>
            <a:off x="197069" y="5336654"/>
            <a:ext cx="34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of atomic displacement dramatically exaggerated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85D31-7E41-4D48-BC29-E3377120AC4A}"/>
              </a:ext>
            </a:extLst>
          </p:cNvPr>
          <p:cNvSpPr/>
          <p:nvPr/>
        </p:nvSpPr>
        <p:spPr>
          <a:xfrm>
            <a:off x="4324154" y="1891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https://henriquemiranda.github.io/phononwebsite/phonon.html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EF8C2-53D2-C942-A5FD-23EA6992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70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32D7A-EB2D-2645-B155-9A4DDF34F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290"/>
            <a:ext cx="4624129" cy="4792717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CA8398D-0645-3A4A-A92A-0A784608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697" y="764627"/>
            <a:ext cx="5167268" cy="532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439E1-0F23-8A48-806B-E06B17250C47}"/>
              </a:ext>
            </a:extLst>
          </p:cNvPr>
          <p:cNvSpPr txBox="1"/>
          <p:nvPr/>
        </p:nvSpPr>
        <p:spPr>
          <a:xfrm>
            <a:off x="197069" y="5336654"/>
            <a:ext cx="34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of atomic displacement dramatically exaggerated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8F88B-3A6C-B64D-9C40-382C1CB7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4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57F297-8D79-E746-9D47-8FD5EEC1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724"/>
            <a:ext cx="4244472" cy="4399218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B7C9C5-891E-D542-A2D1-52CF7EB05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42037"/>
            <a:ext cx="5029200" cy="530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CCECBD-DFB6-1447-B5D9-74CDFEE1EEB0}"/>
              </a:ext>
            </a:extLst>
          </p:cNvPr>
          <p:cNvSpPr txBox="1"/>
          <p:nvPr/>
        </p:nvSpPr>
        <p:spPr>
          <a:xfrm>
            <a:off x="197069" y="5336654"/>
            <a:ext cx="34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of atomic displacement dramatically exaggerated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F6058-1F4B-2F40-8062-9F9CA3A7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5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A3626-16B0-9646-9D3E-37DFC2968359}"/>
              </a:ext>
            </a:extLst>
          </p:cNvPr>
          <p:cNvSpPr txBox="1"/>
          <p:nvPr/>
        </p:nvSpPr>
        <p:spPr>
          <a:xfrm>
            <a:off x="323557" y="295421"/>
            <a:ext cx="456548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Reading a phonon band structure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FDB1A-CF0D-6443-BAA9-61723DC5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7" y="979581"/>
            <a:ext cx="5279306" cy="3669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D80CF-B436-A846-80DC-FAC21886C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082" y="2256536"/>
            <a:ext cx="3169087" cy="1682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EB88C-9DC4-654E-B238-4488C5BBB23A}"/>
              </a:ext>
            </a:extLst>
          </p:cNvPr>
          <p:cNvSpPr txBox="1"/>
          <p:nvPr/>
        </p:nvSpPr>
        <p:spPr>
          <a:xfrm>
            <a:off x="5177481" y="360529"/>
            <a:ext cx="334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velocity and phase velocity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7C4BF8-65BD-7244-8797-5D5CFF9FDB38}"/>
              </a:ext>
            </a:extLst>
          </p:cNvPr>
          <p:cNvGrpSpPr/>
          <p:nvPr/>
        </p:nvGrpSpPr>
        <p:grpSpPr>
          <a:xfrm>
            <a:off x="3559502" y="2255275"/>
            <a:ext cx="910121" cy="1134543"/>
            <a:chOff x="3559502" y="2870135"/>
            <a:chExt cx="910121" cy="1134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42BCD23-D3AD-714A-8EB4-58F2CAA05BEA}"/>
                    </a:ext>
                  </a:extLst>
                </p:cNvPr>
                <p:cNvSpPr txBox="1"/>
                <p:nvPr/>
              </p:nvSpPr>
              <p:spPr>
                <a:xfrm>
                  <a:off x="3559502" y="2870135"/>
                  <a:ext cx="910121" cy="525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42BCD23-D3AD-714A-8EB4-58F2CAA05B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9502" y="2870135"/>
                  <a:ext cx="910121" cy="525913"/>
                </a:xfrm>
                <a:prstGeom prst="rect">
                  <a:avLst/>
                </a:prstGeom>
                <a:blipFill>
                  <a:blip r:embed="rId4"/>
                  <a:stretch>
                    <a:fillRect t="-2381" r="-2740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EE6BA3E6-BBB1-1F4C-A316-E6BF3D13C88B}"/>
                </a:ext>
              </a:extLst>
            </p:cNvPr>
            <p:cNvSpPr/>
            <p:nvPr/>
          </p:nvSpPr>
          <p:spPr>
            <a:xfrm>
              <a:off x="3780608" y="3712606"/>
              <a:ext cx="135924" cy="292072"/>
            </a:xfrm>
            <a:custGeom>
              <a:avLst/>
              <a:gdLst>
                <a:gd name="connsiteX0" fmla="*/ 0 w 135924"/>
                <a:gd name="connsiteY0" fmla="*/ 283606 h 283606"/>
                <a:gd name="connsiteX1" fmla="*/ 67962 w 135924"/>
                <a:gd name="connsiteY1" fmla="*/ 0 h 283606"/>
                <a:gd name="connsiteX2" fmla="*/ 135924 w 135924"/>
                <a:gd name="connsiteY2" fmla="*/ 283606 h 283606"/>
                <a:gd name="connsiteX3" fmla="*/ 0 w 135924"/>
                <a:gd name="connsiteY3" fmla="*/ 283606 h 283606"/>
                <a:gd name="connsiteX0" fmla="*/ 0 w 135924"/>
                <a:gd name="connsiteY0" fmla="*/ 300539 h 300539"/>
                <a:gd name="connsiteX1" fmla="*/ 34095 w 135924"/>
                <a:gd name="connsiteY1" fmla="*/ 0 h 300539"/>
                <a:gd name="connsiteX2" fmla="*/ 135924 w 135924"/>
                <a:gd name="connsiteY2" fmla="*/ 300539 h 300539"/>
                <a:gd name="connsiteX3" fmla="*/ 0 w 135924"/>
                <a:gd name="connsiteY3" fmla="*/ 300539 h 300539"/>
                <a:gd name="connsiteX0" fmla="*/ 0 w 135924"/>
                <a:gd name="connsiteY0" fmla="*/ 292072 h 292072"/>
                <a:gd name="connsiteX1" fmla="*/ 228 w 135924"/>
                <a:gd name="connsiteY1" fmla="*/ 0 h 292072"/>
                <a:gd name="connsiteX2" fmla="*/ 135924 w 135924"/>
                <a:gd name="connsiteY2" fmla="*/ 292072 h 292072"/>
                <a:gd name="connsiteX3" fmla="*/ 0 w 135924"/>
                <a:gd name="connsiteY3" fmla="*/ 292072 h 2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924" h="292072">
                  <a:moveTo>
                    <a:pt x="0" y="292072"/>
                  </a:moveTo>
                  <a:lnTo>
                    <a:pt x="228" y="0"/>
                  </a:lnTo>
                  <a:lnTo>
                    <a:pt x="135924" y="292072"/>
                  </a:lnTo>
                  <a:lnTo>
                    <a:pt x="0" y="292072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D4065B-E23A-B940-A768-AFF471FF7682}"/>
              </a:ext>
            </a:extLst>
          </p:cNvPr>
          <p:cNvGrpSpPr/>
          <p:nvPr/>
        </p:nvGrpSpPr>
        <p:grpSpPr>
          <a:xfrm>
            <a:off x="3829717" y="2294493"/>
            <a:ext cx="4808256" cy="2111406"/>
            <a:chOff x="3829717" y="2909353"/>
            <a:chExt cx="4808256" cy="21114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9ED091-2D92-3F47-965E-C0D1D195C56B}"/>
                </a:ext>
              </a:extLst>
            </p:cNvPr>
            <p:cNvSpPr/>
            <p:nvPr/>
          </p:nvSpPr>
          <p:spPr>
            <a:xfrm rot="20358588">
              <a:off x="3829717" y="3802204"/>
              <a:ext cx="95420" cy="1320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9D6805-98D2-9440-8E65-88ADA4363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8570" y="2909353"/>
              <a:ext cx="1962474" cy="883932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19C96-2A20-D542-A360-3B217CC61B79}"/>
                </a:ext>
              </a:extLst>
            </p:cNvPr>
            <p:cNvCxnSpPr>
              <a:cxnSpLocks/>
            </p:cNvCxnSpPr>
            <p:nvPr/>
          </p:nvCxnSpPr>
          <p:spPr>
            <a:xfrm>
              <a:off x="3916532" y="3933159"/>
              <a:ext cx="1894512" cy="25595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83BC459-06EA-0447-B673-32872DED62AF}"/>
                </a:ext>
              </a:extLst>
            </p:cNvPr>
            <p:cNvCxnSpPr/>
            <p:nvPr/>
          </p:nvCxnSpPr>
          <p:spPr>
            <a:xfrm>
              <a:off x="8034291" y="4625266"/>
              <a:ext cx="60368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C2E662-248B-0644-A501-272B32579945}"/>
                    </a:ext>
                  </a:extLst>
                </p:cNvPr>
                <p:cNvSpPr txBox="1"/>
                <p:nvPr/>
              </p:nvSpPr>
              <p:spPr>
                <a:xfrm>
                  <a:off x="7880686" y="4625266"/>
                  <a:ext cx="455446" cy="3954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C2E662-248B-0644-A501-272B325799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0686" y="4625266"/>
                  <a:ext cx="455446" cy="395493"/>
                </a:xfrm>
                <a:prstGeom prst="rect">
                  <a:avLst/>
                </a:prstGeom>
                <a:blipFill>
                  <a:blip r:embed="rId5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28FC4B-EA01-2448-B1AE-2C29924FEBA2}"/>
              </a:ext>
            </a:extLst>
          </p:cNvPr>
          <p:cNvGrpSpPr/>
          <p:nvPr/>
        </p:nvGrpSpPr>
        <p:grpSpPr>
          <a:xfrm>
            <a:off x="1046064" y="1833478"/>
            <a:ext cx="5637733" cy="2400554"/>
            <a:chOff x="1046064" y="2448338"/>
            <a:chExt cx="5637733" cy="2400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A9C325-78FC-FF4E-9848-21271137FBE3}"/>
                    </a:ext>
                  </a:extLst>
                </p:cNvPr>
                <p:cNvSpPr txBox="1"/>
                <p:nvPr/>
              </p:nvSpPr>
              <p:spPr>
                <a:xfrm>
                  <a:off x="1794294" y="4260908"/>
                  <a:ext cx="939809" cy="566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A9C325-78FC-FF4E-9848-21271137F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4294" y="4260908"/>
                  <a:ext cx="939809" cy="566694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4475C57B-EFA7-5A43-92CC-D51F4FF6C99B}"/>
                </a:ext>
              </a:extLst>
            </p:cNvPr>
            <p:cNvSpPr/>
            <p:nvPr/>
          </p:nvSpPr>
          <p:spPr>
            <a:xfrm>
              <a:off x="1046064" y="4330460"/>
              <a:ext cx="748230" cy="518432"/>
            </a:xfrm>
            <a:custGeom>
              <a:avLst/>
              <a:gdLst>
                <a:gd name="connsiteX0" fmla="*/ 0 w 644609"/>
                <a:gd name="connsiteY0" fmla="*/ 1110406 h 1110406"/>
                <a:gd name="connsiteX1" fmla="*/ 322305 w 644609"/>
                <a:gd name="connsiteY1" fmla="*/ 0 h 1110406"/>
                <a:gd name="connsiteX2" fmla="*/ 644609 w 644609"/>
                <a:gd name="connsiteY2" fmla="*/ 1110406 h 1110406"/>
                <a:gd name="connsiteX3" fmla="*/ 0 w 644609"/>
                <a:gd name="connsiteY3" fmla="*/ 1110406 h 1110406"/>
                <a:gd name="connsiteX0" fmla="*/ 0 w 644609"/>
                <a:gd name="connsiteY0" fmla="*/ 1096118 h 1096118"/>
                <a:gd name="connsiteX1" fmla="*/ 636630 w 644609"/>
                <a:gd name="connsiteY1" fmla="*/ 0 h 1096118"/>
                <a:gd name="connsiteX2" fmla="*/ 644609 w 644609"/>
                <a:gd name="connsiteY2" fmla="*/ 1096118 h 1096118"/>
                <a:gd name="connsiteX3" fmla="*/ 0 w 644609"/>
                <a:gd name="connsiteY3" fmla="*/ 1096118 h 109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609" h="1096118">
                  <a:moveTo>
                    <a:pt x="0" y="1096118"/>
                  </a:moveTo>
                  <a:lnTo>
                    <a:pt x="636630" y="0"/>
                  </a:lnTo>
                  <a:cubicBezTo>
                    <a:pt x="639290" y="365373"/>
                    <a:pt x="641949" y="730745"/>
                    <a:pt x="644609" y="1096118"/>
                  </a:cubicBezTo>
                  <a:lnTo>
                    <a:pt x="0" y="1096118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ABD2AC-77A4-9040-A346-D79AE0DF10A8}"/>
                </a:ext>
              </a:extLst>
            </p:cNvPr>
            <p:cNvCxnSpPr/>
            <p:nvPr/>
          </p:nvCxnSpPr>
          <p:spPr>
            <a:xfrm>
              <a:off x="6158753" y="2886301"/>
              <a:ext cx="3316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A55793B-75FB-AE41-BD19-14DD03CF6AA8}"/>
                    </a:ext>
                  </a:extLst>
                </p:cNvPr>
                <p:cNvSpPr txBox="1"/>
                <p:nvPr/>
              </p:nvSpPr>
              <p:spPr>
                <a:xfrm>
                  <a:off x="6023781" y="2448338"/>
                  <a:ext cx="466666" cy="3940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A55793B-75FB-AE41-BD19-14DD03CF6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3781" y="2448338"/>
                  <a:ext cx="466666" cy="394019"/>
                </a:xfrm>
                <a:prstGeom prst="rect">
                  <a:avLst/>
                </a:prstGeom>
                <a:blipFill>
                  <a:blip r:embed="rId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B43B743-9059-E24F-A03B-DE89C3741E26}"/>
                </a:ext>
              </a:extLst>
            </p:cNvPr>
            <p:cNvCxnSpPr/>
            <p:nvPr/>
          </p:nvCxnSpPr>
          <p:spPr>
            <a:xfrm>
              <a:off x="6324600" y="4330460"/>
              <a:ext cx="3316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8EA8609-F1CF-DF4C-A1CA-5B024C235E9B}"/>
                    </a:ext>
                  </a:extLst>
                </p:cNvPr>
                <p:cNvSpPr txBox="1"/>
                <p:nvPr/>
              </p:nvSpPr>
              <p:spPr>
                <a:xfrm>
                  <a:off x="6217131" y="4329295"/>
                  <a:ext cx="466666" cy="3940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8EA8609-F1CF-DF4C-A1CA-5B024C235E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131" y="4329295"/>
                  <a:ext cx="466666" cy="39401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EC9966-CD15-D34F-B741-E7960E265331}"/>
                  </a:ext>
                </a:extLst>
              </p:cNvPr>
              <p:cNvSpPr txBox="1"/>
              <p:nvPr/>
            </p:nvSpPr>
            <p:spPr>
              <a:xfrm>
                <a:off x="2593403" y="5622655"/>
                <a:ext cx="2935034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EC9966-CD15-D34F-B741-E7960E265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403" y="5622655"/>
                <a:ext cx="2935034" cy="764505"/>
              </a:xfrm>
              <a:prstGeom prst="rect">
                <a:avLst/>
              </a:prstGeom>
              <a:blipFill>
                <a:blip r:embed="rId9"/>
                <a:stretch>
                  <a:fillRect l="-3030" t="-12131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615254A-C130-974C-AA52-1A08DDE8048A}"/>
              </a:ext>
            </a:extLst>
          </p:cNvPr>
          <p:cNvSpPr txBox="1"/>
          <p:nvPr/>
        </p:nvSpPr>
        <p:spPr>
          <a:xfrm>
            <a:off x="323557" y="5522318"/>
            <a:ext cx="218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Phonon-gas model for heat flux: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FB3C3C-E72D-934F-A798-96648341E31E}"/>
                  </a:ext>
                </a:extLst>
              </p:cNvPr>
              <p:cNvSpPr txBox="1"/>
              <p:nvPr/>
            </p:nvSpPr>
            <p:spPr>
              <a:xfrm>
                <a:off x="2400750" y="5055401"/>
                <a:ext cx="4670959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flux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velocity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number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Area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FB3C3C-E72D-934F-A798-96648341E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750" y="5055401"/>
                <a:ext cx="4670959" cy="495649"/>
              </a:xfrm>
              <a:prstGeom prst="rect">
                <a:avLst/>
              </a:prstGeom>
              <a:blipFill>
                <a:blip r:embed="rId10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2BEE10D-D3AA-A448-AFD3-84EFB41CDB85}"/>
              </a:ext>
            </a:extLst>
          </p:cNvPr>
          <p:cNvGrpSpPr/>
          <p:nvPr/>
        </p:nvGrpSpPr>
        <p:grpSpPr>
          <a:xfrm>
            <a:off x="7377626" y="5243782"/>
            <a:ext cx="1660898" cy="1165250"/>
            <a:chOff x="7377626" y="5243782"/>
            <a:chExt cx="1660898" cy="11652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0831D0-0773-AA43-BADD-D29E90B33C13}"/>
                </a:ext>
              </a:extLst>
            </p:cNvPr>
            <p:cNvSpPr/>
            <p:nvPr/>
          </p:nvSpPr>
          <p:spPr>
            <a:xfrm>
              <a:off x="7984938" y="5243782"/>
              <a:ext cx="603970" cy="1165250"/>
            </a:xfrm>
            <a:custGeom>
              <a:avLst/>
              <a:gdLst>
                <a:gd name="connsiteX0" fmla="*/ 0 w 942104"/>
                <a:gd name="connsiteY0" fmla="*/ 0 h 764505"/>
                <a:gd name="connsiteX1" fmla="*/ 942104 w 942104"/>
                <a:gd name="connsiteY1" fmla="*/ 0 h 764505"/>
                <a:gd name="connsiteX2" fmla="*/ 942104 w 942104"/>
                <a:gd name="connsiteY2" fmla="*/ 764505 h 764505"/>
                <a:gd name="connsiteX3" fmla="*/ 0 w 942104"/>
                <a:gd name="connsiteY3" fmla="*/ 764505 h 764505"/>
                <a:gd name="connsiteX4" fmla="*/ 0 w 942104"/>
                <a:gd name="connsiteY4" fmla="*/ 0 h 764505"/>
                <a:gd name="connsiteX0" fmla="*/ 0 w 942104"/>
                <a:gd name="connsiteY0" fmla="*/ 0 h 764505"/>
                <a:gd name="connsiteX1" fmla="*/ 595262 w 942104"/>
                <a:gd name="connsiteY1" fmla="*/ 331076 h 764505"/>
                <a:gd name="connsiteX2" fmla="*/ 942104 w 942104"/>
                <a:gd name="connsiteY2" fmla="*/ 764505 h 764505"/>
                <a:gd name="connsiteX3" fmla="*/ 0 w 942104"/>
                <a:gd name="connsiteY3" fmla="*/ 764505 h 764505"/>
                <a:gd name="connsiteX4" fmla="*/ 0 w 942104"/>
                <a:gd name="connsiteY4" fmla="*/ 0 h 764505"/>
                <a:gd name="connsiteX0" fmla="*/ 0 w 942104"/>
                <a:gd name="connsiteY0" fmla="*/ 0 h 764505"/>
                <a:gd name="connsiteX1" fmla="*/ 595262 w 942104"/>
                <a:gd name="connsiteY1" fmla="*/ 331076 h 764505"/>
                <a:gd name="connsiteX2" fmla="*/ 942104 w 942104"/>
                <a:gd name="connsiteY2" fmla="*/ 764505 h 764505"/>
                <a:gd name="connsiteX3" fmla="*/ 0 w 942104"/>
                <a:gd name="connsiteY3" fmla="*/ 669912 h 764505"/>
                <a:gd name="connsiteX4" fmla="*/ 0 w 942104"/>
                <a:gd name="connsiteY4" fmla="*/ 0 h 764505"/>
                <a:gd name="connsiteX0" fmla="*/ 0 w 611028"/>
                <a:gd name="connsiteY0" fmla="*/ 0 h 1048285"/>
                <a:gd name="connsiteX1" fmla="*/ 595262 w 611028"/>
                <a:gd name="connsiteY1" fmla="*/ 331076 h 1048285"/>
                <a:gd name="connsiteX2" fmla="*/ 611028 w 611028"/>
                <a:gd name="connsiteY2" fmla="*/ 1048285 h 1048285"/>
                <a:gd name="connsiteX3" fmla="*/ 0 w 611028"/>
                <a:gd name="connsiteY3" fmla="*/ 669912 h 1048285"/>
                <a:gd name="connsiteX4" fmla="*/ 0 w 611028"/>
                <a:gd name="connsiteY4" fmla="*/ 0 h 1048285"/>
                <a:gd name="connsiteX0" fmla="*/ 0 w 595262"/>
                <a:gd name="connsiteY0" fmla="*/ 0 h 1095581"/>
                <a:gd name="connsiteX1" fmla="*/ 595262 w 595262"/>
                <a:gd name="connsiteY1" fmla="*/ 331076 h 1095581"/>
                <a:gd name="connsiteX2" fmla="*/ 547966 w 595262"/>
                <a:gd name="connsiteY2" fmla="*/ 1095581 h 1095581"/>
                <a:gd name="connsiteX3" fmla="*/ 0 w 595262"/>
                <a:gd name="connsiteY3" fmla="*/ 669912 h 1095581"/>
                <a:gd name="connsiteX4" fmla="*/ 0 w 595262"/>
                <a:gd name="connsiteY4" fmla="*/ 0 h 1095581"/>
                <a:gd name="connsiteX0" fmla="*/ 0 w 595262"/>
                <a:gd name="connsiteY0" fmla="*/ 0 h 1217501"/>
                <a:gd name="connsiteX1" fmla="*/ 595262 w 595262"/>
                <a:gd name="connsiteY1" fmla="*/ 331076 h 1217501"/>
                <a:gd name="connsiteX2" fmla="*/ 591509 w 595262"/>
                <a:gd name="connsiteY2" fmla="*/ 1217501 h 1217501"/>
                <a:gd name="connsiteX3" fmla="*/ 0 w 595262"/>
                <a:gd name="connsiteY3" fmla="*/ 669912 h 1217501"/>
                <a:gd name="connsiteX4" fmla="*/ 0 w 595262"/>
                <a:gd name="connsiteY4" fmla="*/ 0 h 1217501"/>
                <a:gd name="connsiteX0" fmla="*/ 0 w 595262"/>
                <a:gd name="connsiteY0" fmla="*/ 0 h 1165250"/>
                <a:gd name="connsiteX1" fmla="*/ 595262 w 595262"/>
                <a:gd name="connsiteY1" fmla="*/ 331076 h 1165250"/>
                <a:gd name="connsiteX2" fmla="*/ 591509 w 595262"/>
                <a:gd name="connsiteY2" fmla="*/ 1165250 h 1165250"/>
                <a:gd name="connsiteX3" fmla="*/ 0 w 595262"/>
                <a:gd name="connsiteY3" fmla="*/ 669912 h 1165250"/>
                <a:gd name="connsiteX4" fmla="*/ 0 w 595262"/>
                <a:gd name="connsiteY4" fmla="*/ 0 h 1165250"/>
                <a:gd name="connsiteX0" fmla="*/ 0 w 603970"/>
                <a:gd name="connsiteY0" fmla="*/ 0 h 1165250"/>
                <a:gd name="connsiteX1" fmla="*/ 603970 w 603970"/>
                <a:gd name="connsiteY1" fmla="*/ 261408 h 1165250"/>
                <a:gd name="connsiteX2" fmla="*/ 591509 w 603970"/>
                <a:gd name="connsiteY2" fmla="*/ 1165250 h 1165250"/>
                <a:gd name="connsiteX3" fmla="*/ 0 w 603970"/>
                <a:gd name="connsiteY3" fmla="*/ 669912 h 1165250"/>
                <a:gd name="connsiteX4" fmla="*/ 0 w 603970"/>
                <a:gd name="connsiteY4" fmla="*/ 0 h 11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970" h="1165250">
                  <a:moveTo>
                    <a:pt x="0" y="0"/>
                  </a:moveTo>
                  <a:lnTo>
                    <a:pt x="603970" y="261408"/>
                  </a:lnTo>
                  <a:lnTo>
                    <a:pt x="591509" y="1165250"/>
                  </a:lnTo>
                  <a:lnTo>
                    <a:pt x="0" y="6699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1DE87B-06A5-3442-90CF-7EAD63E50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487165">
              <a:off x="7622258" y="6118136"/>
              <a:ext cx="342900" cy="254000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1E1469-5416-8640-8829-865E173C4A47}"/>
                </a:ext>
              </a:extLst>
            </p:cNvPr>
            <p:cNvCxnSpPr/>
            <p:nvPr/>
          </p:nvCxnSpPr>
          <p:spPr>
            <a:xfrm flipV="1">
              <a:off x="7966830" y="5950180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4CCD49-F81A-2243-BE18-195F773BB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327987">
              <a:off x="7434108" y="5394032"/>
              <a:ext cx="342900" cy="25400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DE192D9-B5F3-F045-A6FB-59341CCB7880}"/>
                </a:ext>
              </a:extLst>
            </p:cNvPr>
            <p:cNvCxnSpPr>
              <a:cxnSpLocks/>
            </p:cNvCxnSpPr>
            <p:nvPr/>
          </p:nvCxnSpPr>
          <p:spPr>
            <a:xfrm rot="2440822" flipV="1">
              <a:off x="7837416" y="5460408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1DBCEC6-3799-5548-BBE7-B3B63645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657087">
              <a:off x="7377626" y="5810198"/>
              <a:ext cx="342900" cy="25400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33673F9-DE1A-A04B-A473-69EFE30D726D}"/>
                </a:ext>
              </a:extLst>
            </p:cNvPr>
            <p:cNvCxnSpPr>
              <a:cxnSpLocks/>
            </p:cNvCxnSpPr>
            <p:nvPr/>
          </p:nvCxnSpPr>
          <p:spPr>
            <a:xfrm rot="1169922" flipV="1">
              <a:off x="7780934" y="5744494"/>
              <a:ext cx="295042" cy="1846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8F90A6-D6C2-ED47-A466-5A93FC4F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9908009">
              <a:off x="8695624" y="5485494"/>
              <a:ext cx="342900" cy="25400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A23AE1-4D37-5B46-9B9C-45D3050A2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6098" y="5681644"/>
              <a:ext cx="251875" cy="64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2269A8-69B1-3E44-8A7D-1D4CA0CED43E}"/>
              </a:ext>
            </a:extLst>
          </p:cNvPr>
          <p:cNvGrpSpPr/>
          <p:nvPr/>
        </p:nvGrpSpPr>
        <p:grpSpPr>
          <a:xfrm>
            <a:off x="3043646" y="5217656"/>
            <a:ext cx="2775856" cy="1030712"/>
            <a:chOff x="3043646" y="5217656"/>
            <a:chExt cx="2775856" cy="103071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0D71893-95E6-7D45-8D0A-917F472DB138}"/>
                </a:ext>
              </a:extLst>
            </p:cNvPr>
            <p:cNvSpPr/>
            <p:nvPr/>
          </p:nvSpPr>
          <p:spPr>
            <a:xfrm>
              <a:off x="3043646" y="5217656"/>
              <a:ext cx="1162594" cy="20197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CCB0F64-5847-184E-9C6C-5FA9BBD2D6C3}"/>
                </a:ext>
              </a:extLst>
            </p:cNvPr>
            <p:cNvSpPr/>
            <p:nvPr/>
          </p:nvSpPr>
          <p:spPr>
            <a:xfrm>
              <a:off x="3126490" y="5697419"/>
              <a:ext cx="237190" cy="55094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671B101-13E6-A644-9B62-C650A4FE575E}"/>
                </a:ext>
              </a:extLst>
            </p:cNvPr>
            <p:cNvSpPr/>
            <p:nvPr/>
          </p:nvSpPr>
          <p:spPr>
            <a:xfrm>
              <a:off x="3716363" y="5828988"/>
              <a:ext cx="761424" cy="309027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168BE5-0DD9-6548-B6AE-2D37CB6B7DB0}"/>
                </a:ext>
              </a:extLst>
            </p:cNvPr>
            <p:cNvSpPr/>
            <p:nvPr/>
          </p:nvSpPr>
          <p:spPr>
            <a:xfrm>
              <a:off x="4356465" y="5217656"/>
              <a:ext cx="656406" cy="201974"/>
            </a:xfrm>
            <a:prstGeom prst="rect">
              <a:avLst/>
            </a:prstGeom>
            <a:solidFill>
              <a:schemeClr val="accent6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57861F1-7097-5D45-8DDF-38DFD487EF9D}"/>
                </a:ext>
              </a:extLst>
            </p:cNvPr>
            <p:cNvSpPr/>
            <p:nvPr/>
          </p:nvSpPr>
          <p:spPr>
            <a:xfrm>
              <a:off x="4493329" y="5830394"/>
              <a:ext cx="311311" cy="309026"/>
            </a:xfrm>
            <a:prstGeom prst="rect">
              <a:avLst/>
            </a:prstGeom>
            <a:solidFill>
              <a:schemeClr val="accent6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10DBB1-A9A1-BA4C-87B9-B066F02C005B}"/>
                </a:ext>
              </a:extLst>
            </p:cNvPr>
            <p:cNvSpPr/>
            <p:nvPr/>
          </p:nvSpPr>
          <p:spPr>
            <a:xfrm>
              <a:off x="5163096" y="5226534"/>
              <a:ext cx="656406" cy="201974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175F3B-8E88-CB44-A864-B58757C01C79}"/>
                </a:ext>
              </a:extLst>
            </p:cNvPr>
            <p:cNvSpPr/>
            <p:nvPr/>
          </p:nvSpPr>
          <p:spPr>
            <a:xfrm>
              <a:off x="4826729" y="5825743"/>
              <a:ext cx="580750" cy="304108"/>
            </a:xfrm>
            <a:prstGeom prst="rect">
              <a:avLst/>
            </a:prstGeom>
            <a:solidFill>
              <a:schemeClr val="accent2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7896207-B5FD-6340-9FDA-6F7C0698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6F9D57-3ACD-E647-A263-EB82FC509B82}"/>
              </a:ext>
            </a:extLst>
          </p:cNvPr>
          <p:cNvSpPr txBox="1"/>
          <p:nvPr/>
        </p:nvSpPr>
        <p:spPr>
          <a:xfrm>
            <a:off x="323557" y="295421"/>
            <a:ext cx="193674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Wave packets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A54AB-BF30-0C45-9EC5-1F91F92A60CC}"/>
              </a:ext>
            </a:extLst>
          </p:cNvPr>
          <p:cNvSpPr txBox="1"/>
          <p:nvPr/>
        </p:nvSpPr>
        <p:spPr>
          <a:xfrm>
            <a:off x="2698230" y="341587"/>
            <a:ext cx="256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and phase velocity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408F9B-C8AA-0041-B3F8-54415F3EE4B7}"/>
              </a:ext>
            </a:extLst>
          </p:cNvPr>
          <p:cNvSpPr/>
          <p:nvPr/>
        </p:nvSpPr>
        <p:spPr>
          <a:xfrm>
            <a:off x="517163" y="1296809"/>
            <a:ext cx="3185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https://www.youtube.com/watch?v=tlM9vq-bepA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F9D03-1AC8-F742-A1A6-7F8140CA2DA2}"/>
              </a:ext>
            </a:extLst>
          </p:cNvPr>
          <p:cNvSpPr/>
          <p:nvPr/>
        </p:nvSpPr>
        <p:spPr>
          <a:xfrm>
            <a:off x="517163" y="4273312"/>
            <a:ext cx="3185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https://demonstrations.wolfram.com/WavepacketForAFreeParticle/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31CD3-15BF-7949-AF34-97C48269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083" y="3692654"/>
            <a:ext cx="3022069" cy="3033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0FB7C-8961-1C4F-AEF3-BAB493B5C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358" y="883797"/>
            <a:ext cx="4584663" cy="263597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644541-369A-9C44-A593-D33C01EB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7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19C49-AFD1-DA46-BCB4-A591E4B9E70D}"/>
              </a:ext>
            </a:extLst>
          </p:cNvPr>
          <p:cNvSpPr txBox="1"/>
          <p:nvPr/>
        </p:nvSpPr>
        <p:spPr>
          <a:xfrm>
            <a:off x="323557" y="295421"/>
            <a:ext cx="308244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The phonon gas model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BF9D2-7486-5341-9FCA-E3CDD572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14" y="295421"/>
            <a:ext cx="4118429" cy="5731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62072E-39D7-2942-ACAF-02830073D55E}"/>
                  </a:ext>
                </a:extLst>
              </p:cNvPr>
              <p:cNvSpPr txBox="1"/>
              <p:nvPr/>
            </p:nvSpPr>
            <p:spPr>
              <a:xfrm>
                <a:off x="323558" y="873101"/>
                <a:ext cx="4118429" cy="2576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Lines are all: </a:t>
                </a:r>
              </a:p>
              <a:p>
                <a:endParaRPr lang="en-US" sz="1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DFT obtained interatomic force constants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5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bSup>
                  </m:oMath>
                </a14:m>
                <a:r>
                  <a:rPr lang="en-US" sz="15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5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  <m: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𝛼𝛽𝛾</m:t>
                        </m:r>
                      </m:sup>
                    </m:sSubSup>
                  </m:oMath>
                </a14:m>
                <a:r>
                  <a:rPr lang="en-US" sz="15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Phonon properties from lattice dynamics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Thermal conductivity from the phonon gas model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First principles simulation, no adjustable parameters… but there are choices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62072E-39D7-2942-ACAF-02830073D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58" y="873101"/>
                <a:ext cx="4118429" cy="2576346"/>
              </a:xfrm>
              <a:prstGeom prst="rect">
                <a:avLst/>
              </a:prstGeom>
              <a:blipFill>
                <a:blip r:embed="rId4"/>
                <a:stretch>
                  <a:fillRect l="-307" t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3FF1E57-3787-7643-B9F5-E8466F8147D9}"/>
              </a:ext>
            </a:extLst>
          </p:cNvPr>
          <p:cNvSpPr txBox="1"/>
          <p:nvPr/>
        </p:nvSpPr>
        <p:spPr>
          <a:xfrm>
            <a:off x="1173348" y="6211669"/>
            <a:ext cx="653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hlinkClick r:id="rId5"/>
              </a:rPr>
              <a:t>McGaughey</a:t>
            </a:r>
            <a:r>
              <a:rPr lang="en-US" sz="1200" dirty="0">
                <a:hlinkClick r:id="rId5"/>
              </a:rPr>
              <a:t>, A. J. H., Jain, A. &amp; Kim, H. Phonon properties and thermal conductivity from first principles, lattice dynamics, and the Boltzmann transport equation. </a:t>
            </a:r>
            <a:r>
              <a:rPr lang="en-US" sz="1200" i="1" dirty="0">
                <a:hlinkClick r:id="rId5"/>
              </a:rPr>
              <a:t>J. Appl. Phys.</a:t>
            </a:r>
            <a:r>
              <a:rPr lang="en-US" sz="1200" dirty="0">
                <a:hlinkClick r:id="rId5"/>
              </a:rPr>
              <a:t> </a:t>
            </a:r>
            <a:r>
              <a:rPr lang="en-US" sz="1200" b="1" dirty="0">
                <a:hlinkClick r:id="rId5"/>
              </a:rPr>
              <a:t>125</a:t>
            </a:r>
            <a:r>
              <a:rPr lang="en-US" sz="1200" dirty="0">
                <a:hlinkClick r:id="rId5"/>
              </a:rPr>
              <a:t>, 011101 (2019).</a:t>
            </a:r>
            <a:endParaRPr lang="en-US" sz="1200" dirty="0"/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152D71-070B-1842-9BDC-D277E615F345}"/>
                  </a:ext>
                </a:extLst>
              </p:cNvPr>
              <p:cNvSpPr txBox="1"/>
              <p:nvPr/>
            </p:nvSpPr>
            <p:spPr>
              <a:xfrm>
                <a:off x="700965" y="3285659"/>
                <a:ext cx="3363613" cy="689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152D71-070B-1842-9BDC-D277E615F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65" y="3285659"/>
                <a:ext cx="3363613" cy="689804"/>
              </a:xfrm>
              <a:prstGeom prst="rect">
                <a:avLst/>
              </a:prstGeom>
              <a:blipFill>
                <a:blip r:embed="rId6"/>
                <a:stretch>
                  <a:fillRect l="-3759" t="-121818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4F00FEF-28FF-8940-AB66-CE8C3B94AE5E}"/>
              </a:ext>
            </a:extLst>
          </p:cNvPr>
          <p:cNvGrpSpPr/>
          <p:nvPr/>
        </p:nvGrpSpPr>
        <p:grpSpPr>
          <a:xfrm>
            <a:off x="894896" y="4921392"/>
            <a:ext cx="3452736" cy="1022917"/>
            <a:chOff x="887618" y="4991057"/>
            <a:chExt cx="3452736" cy="10229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23615D-E13B-0A4A-8740-0CD5255C1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3539" y="4991057"/>
              <a:ext cx="1926815" cy="10229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124B78-906B-9247-87A0-01B20F226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618" y="5052206"/>
              <a:ext cx="863187" cy="9248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046AF8-9AE6-DF43-AE76-103A9F80A9A5}"/>
                </a:ext>
              </a:extLst>
            </p:cNvPr>
            <p:cNvSpPr txBox="1"/>
            <p:nvPr/>
          </p:nvSpPr>
          <p:spPr>
            <a:xfrm>
              <a:off x="1861803" y="5095212"/>
              <a:ext cx="381777" cy="495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5DA69-F8EC-3547-8C9F-C9AC8D5852B1}"/>
              </a:ext>
            </a:extLst>
          </p:cNvPr>
          <p:cNvGrpSpPr/>
          <p:nvPr/>
        </p:nvGrpSpPr>
        <p:grpSpPr>
          <a:xfrm>
            <a:off x="1415256" y="3737857"/>
            <a:ext cx="3074400" cy="1068945"/>
            <a:chOff x="1415256" y="3737857"/>
            <a:chExt cx="3074400" cy="10689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985A67-55ED-CD40-B79F-DC07E760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5256" y="3737857"/>
              <a:ext cx="3074400" cy="106894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931F8E3-0506-434A-A71B-0E85CAC937A1}"/>
                </a:ext>
              </a:extLst>
            </p:cNvPr>
            <p:cNvCxnSpPr/>
            <p:nvPr/>
          </p:nvCxnSpPr>
          <p:spPr>
            <a:xfrm flipH="1">
              <a:off x="1641231" y="3801189"/>
              <a:ext cx="223549" cy="358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35AD6D9-55CE-844E-A12F-02CF9C96108D}"/>
                </a:ext>
              </a:extLst>
            </p:cNvPr>
            <p:cNvCxnSpPr>
              <a:cxnSpLocks/>
            </p:cNvCxnSpPr>
            <p:nvPr/>
          </p:nvCxnSpPr>
          <p:spPr>
            <a:xfrm>
              <a:off x="2434651" y="3788468"/>
              <a:ext cx="373226" cy="2707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A35E864-644A-324A-945F-6EF63E1981A6}"/>
                </a:ext>
              </a:extLst>
            </p:cNvPr>
            <p:cNvCxnSpPr>
              <a:cxnSpLocks/>
            </p:cNvCxnSpPr>
            <p:nvPr/>
          </p:nvCxnSpPr>
          <p:spPr>
            <a:xfrm>
              <a:off x="3583438" y="3768247"/>
              <a:ext cx="98848" cy="3549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03B6-0515-134B-AD45-3522AAA2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162BE5-9DBE-6940-B152-BBD07665DC12}"/>
                  </a:ext>
                </a:extLst>
              </p:cNvPr>
              <p:cNvSpPr txBox="1"/>
              <p:nvPr/>
            </p:nvSpPr>
            <p:spPr>
              <a:xfrm>
                <a:off x="3878880" y="1366917"/>
                <a:ext cx="3363613" cy="689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162BE5-9DBE-6940-B152-BBD07665D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880" y="1366917"/>
                <a:ext cx="3363613" cy="689804"/>
              </a:xfrm>
              <a:prstGeom prst="rect">
                <a:avLst/>
              </a:prstGeom>
              <a:blipFill>
                <a:blip r:embed="rId2"/>
                <a:stretch>
                  <a:fillRect l="-3759" t="-127778" b="-17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79A30-F123-3243-93D4-BC5EBE4D2055}"/>
              </a:ext>
            </a:extLst>
          </p:cNvPr>
          <p:cNvSpPr txBox="1"/>
          <p:nvPr/>
        </p:nvSpPr>
        <p:spPr>
          <a:xfrm>
            <a:off x="323557" y="295421"/>
            <a:ext cx="308244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The phonon gas model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DAA66-2FAB-3C49-A487-7A74F996472C}"/>
              </a:ext>
            </a:extLst>
          </p:cNvPr>
          <p:cNvSpPr txBox="1"/>
          <p:nvPr/>
        </p:nvSpPr>
        <p:spPr>
          <a:xfrm>
            <a:off x="585038" y="1527153"/>
            <a:ext cx="262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specific treatment:</a:t>
            </a:r>
          </a:p>
          <a:p>
            <a:r>
              <a:rPr lang="en-US" dirty="0"/>
              <a:t>(computational approach)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9385-23CE-D44B-9F13-D7851B1B5CB9}"/>
              </a:ext>
            </a:extLst>
          </p:cNvPr>
          <p:cNvSpPr txBox="1"/>
          <p:nvPr/>
        </p:nvSpPr>
        <p:spPr>
          <a:xfrm>
            <a:off x="585038" y="2664074"/>
            <a:ext cx="2080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Spectral treatment:</a:t>
            </a:r>
          </a:p>
          <a:p>
            <a:r>
              <a:rPr lang="en-US" dirty="0"/>
              <a:t>(Callaway modeling)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913174-C86A-B24B-80FD-7F32E764AA0A}"/>
                  </a:ext>
                </a:extLst>
              </p:cNvPr>
              <p:cNvSpPr txBox="1"/>
              <p:nvPr/>
            </p:nvSpPr>
            <p:spPr>
              <a:xfrm>
                <a:off x="3878880" y="2496849"/>
                <a:ext cx="2916118" cy="813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913174-C86A-B24B-80FD-7F32E764A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880" y="2496849"/>
                <a:ext cx="2916118" cy="813556"/>
              </a:xfrm>
              <a:prstGeom prst="rect">
                <a:avLst/>
              </a:prstGeom>
              <a:blipFill>
                <a:blip r:embed="rId3"/>
                <a:stretch>
                  <a:fillRect l="-6926" t="-107692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1162C-A607-D34C-B48A-5C9B2CC607A8}"/>
                  </a:ext>
                </a:extLst>
              </p:cNvPr>
              <p:cNvSpPr txBox="1"/>
              <p:nvPr/>
            </p:nvSpPr>
            <p:spPr>
              <a:xfrm>
                <a:off x="585038" y="4015692"/>
                <a:ext cx="3640164" cy="2255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Where we define: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1162C-A607-D34C-B48A-5C9B2CC60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38" y="4015692"/>
                <a:ext cx="3640164" cy="2255169"/>
              </a:xfrm>
              <a:prstGeom prst="rect">
                <a:avLst/>
              </a:prstGeom>
              <a:blipFill>
                <a:blip r:embed="rId4"/>
                <a:stretch>
                  <a:fillRect l="-1042" t="-29050" b="-26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83918AC-D27F-D649-B567-849F112315ED}"/>
              </a:ext>
            </a:extLst>
          </p:cNvPr>
          <p:cNvSpPr txBox="1"/>
          <p:nvPr/>
        </p:nvSpPr>
        <p:spPr>
          <a:xfrm>
            <a:off x="5336939" y="4203262"/>
            <a:ext cx="3640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spectral model can be thought as containing the mode specific properties “under the hood”.</a:t>
            </a:r>
          </a:p>
          <a:p>
            <a:endParaRPr lang="en-US" dirty="0"/>
          </a:p>
          <a:p>
            <a:r>
              <a:rPr lang="en-US" dirty="0"/>
              <a:t>Often, in real (defective) materials, we don’t have access to full mode specific properties, and therefore use the spectral </a:t>
            </a:r>
            <a:r>
              <a:rPr lang="en-US" dirty="0" err="1"/>
              <a:t>treatement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DB987-E93B-204D-B69E-6BE141807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71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C271C73-30E5-A947-B2C7-5A045E48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493"/>
            <a:ext cx="9144000" cy="3799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141D5-60EE-1F4F-AE40-1C65DFA56E11}"/>
              </a:ext>
            </a:extLst>
          </p:cNvPr>
          <p:cNvSpPr txBox="1"/>
          <p:nvPr/>
        </p:nvSpPr>
        <p:spPr>
          <a:xfrm>
            <a:off x="323557" y="295421"/>
            <a:ext cx="308244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The phonon gas model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D7142-DAE2-B74A-9104-6AFB978D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4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24728-FC7C-FD4D-A7B1-3D876ECDE5B9}"/>
              </a:ext>
            </a:extLst>
          </p:cNvPr>
          <p:cNvSpPr txBox="1"/>
          <p:nvPr/>
        </p:nvSpPr>
        <p:spPr>
          <a:xfrm>
            <a:off x="537658" y="1102097"/>
            <a:ext cx="767819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600" dirty="0"/>
              <a:t>Define (and understand) the phonon band structures</a:t>
            </a:r>
          </a:p>
          <a:p>
            <a:pPr marL="342900" indent="-342900">
              <a:buFont typeface="+mj-lt"/>
              <a:buAutoNum type="arabicPeriod"/>
            </a:pPr>
            <a:endParaRPr lang="en-US" sz="2600" dirty="0"/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Learn how to read a phonon band structure</a:t>
            </a:r>
          </a:p>
          <a:p>
            <a:pPr marL="342900" indent="-342900">
              <a:buFont typeface="+mj-lt"/>
              <a:buAutoNum type="arabicPeriod"/>
            </a:pPr>
            <a:endParaRPr lang="en-US" sz="2600" dirty="0"/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Introduction to the phonon gas model</a:t>
            </a:r>
          </a:p>
          <a:p>
            <a:pPr marL="342900" indent="-342900">
              <a:buFont typeface="+mj-lt"/>
              <a:buAutoNum type="arabicPeriod"/>
            </a:pPr>
            <a:endParaRPr lang="en-US" sz="2600" dirty="0"/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Derive the phonon density of states two ways</a:t>
            </a:r>
          </a:p>
          <a:p>
            <a:endParaRPr lang="en-US" sz="2600" dirty="0"/>
          </a:p>
          <a:p>
            <a:pPr marL="342900" indent="-342900">
              <a:buFont typeface="+mj-lt"/>
              <a:buAutoNum type="arabicPeriod"/>
            </a:pP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FE17EA-2F39-A847-9CE3-6F7EDB9B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7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5564E-8E7C-9F45-BD53-A3B93F92D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39" y="1494338"/>
            <a:ext cx="7511321" cy="4775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3B512-7EC9-ED4B-B10D-7E0C924DAD0D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E3CB0-C662-2245-9C0F-1A9D60BE3ABB}"/>
              </a:ext>
            </a:extLst>
          </p:cNvPr>
          <p:cNvSpPr txBox="1"/>
          <p:nvPr/>
        </p:nvSpPr>
        <p:spPr>
          <a:xfrm>
            <a:off x="2727123" y="112500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Cubic 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48D93-836B-8A41-8C57-71269C3222EF}"/>
              </a:ext>
            </a:extLst>
          </p:cNvPr>
          <p:cNvSpPr txBox="1"/>
          <p:nvPr/>
        </p:nvSpPr>
        <p:spPr>
          <a:xfrm>
            <a:off x="2697371" y="363186"/>
            <a:ext cx="373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many states are at given energy?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8ED350-C97A-EE41-9DEF-45E4A2B687FF}"/>
              </a:ext>
            </a:extLst>
          </p:cNvPr>
          <p:cNvCxnSpPr/>
          <p:nvPr/>
        </p:nvCxnSpPr>
        <p:spPr>
          <a:xfrm>
            <a:off x="1316182" y="4059382"/>
            <a:ext cx="6733309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F274F2-8D6C-8F44-9619-8A50B9AE61D8}"/>
              </a:ext>
            </a:extLst>
          </p:cNvPr>
          <p:cNvCxnSpPr/>
          <p:nvPr/>
        </p:nvCxnSpPr>
        <p:spPr>
          <a:xfrm>
            <a:off x="1205345" y="1925782"/>
            <a:ext cx="6733309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14B295-48BA-C846-A2A8-7C468D254FE2}"/>
              </a:ext>
            </a:extLst>
          </p:cNvPr>
          <p:cNvCxnSpPr/>
          <p:nvPr/>
        </p:nvCxnSpPr>
        <p:spPr>
          <a:xfrm>
            <a:off x="1309647" y="4433455"/>
            <a:ext cx="6733309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DFAAA5-C6C6-B940-9DCB-E5FBD195BA81}"/>
              </a:ext>
            </a:extLst>
          </p:cNvPr>
          <p:cNvCxnSpPr/>
          <p:nvPr/>
        </p:nvCxnSpPr>
        <p:spPr>
          <a:xfrm>
            <a:off x="1309648" y="4724401"/>
            <a:ext cx="6733309" cy="0"/>
          </a:xfrm>
          <a:prstGeom prst="line">
            <a:avLst/>
          </a:prstGeom>
          <a:ln w="25400">
            <a:solidFill>
              <a:srgbClr val="C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C61A72-BACF-9A4F-938A-1BA214887B47}"/>
              </a:ext>
            </a:extLst>
          </p:cNvPr>
          <p:cNvSpPr txBox="1"/>
          <p:nvPr/>
        </p:nvSpPr>
        <p:spPr>
          <a:xfrm>
            <a:off x="305401" y="6391605"/>
            <a:ext cx="8522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 group velocity goes to zero at the BZ edge = “Van Hove singularity” = peak in density of states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8669B76-43EF-6340-9A05-9A4B9B88641A}"/>
              </a:ext>
            </a:extLst>
          </p:cNvPr>
          <p:cNvSpPr/>
          <p:nvPr/>
        </p:nvSpPr>
        <p:spPr>
          <a:xfrm>
            <a:off x="6549333" y="4321097"/>
            <a:ext cx="687807" cy="1455235"/>
          </a:xfrm>
          <a:custGeom>
            <a:avLst/>
            <a:gdLst>
              <a:gd name="connsiteX0" fmla="*/ 1609 w 793346"/>
              <a:gd name="connsiteY0" fmla="*/ 1332571 h 1332571"/>
              <a:gd name="connsiteX1" fmla="*/ 1609 w 793346"/>
              <a:gd name="connsiteY1" fmla="*/ 1126273 h 1332571"/>
              <a:gd name="connsiteX2" fmla="*/ 18336 w 793346"/>
              <a:gd name="connsiteY2" fmla="*/ 942278 h 1332571"/>
              <a:gd name="connsiteX3" fmla="*/ 118697 w 793346"/>
              <a:gd name="connsiteY3" fmla="*/ 680224 h 1332571"/>
              <a:gd name="connsiteX4" fmla="*/ 341722 w 793346"/>
              <a:gd name="connsiteY4" fmla="*/ 356839 h 1332571"/>
              <a:gd name="connsiteX5" fmla="*/ 793346 w 793346"/>
              <a:gd name="connsiteY5" fmla="*/ 0 h 1332571"/>
              <a:gd name="connsiteX0" fmla="*/ 1609 w 687409"/>
              <a:gd name="connsiteY0" fmla="*/ 1455235 h 1455235"/>
              <a:gd name="connsiteX1" fmla="*/ 1609 w 687409"/>
              <a:gd name="connsiteY1" fmla="*/ 1248937 h 1455235"/>
              <a:gd name="connsiteX2" fmla="*/ 18336 w 687409"/>
              <a:gd name="connsiteY2" fmla="*/ 1064942 h 1455235"/>
              <a:gd name="connsiteX3" fmla="*/ 118697 w 687409"/>
              <a:gd name="connsiteY3" fmla="*/ 802888 h 1455235"/>
              <a:gd name="connsiteX4" fmla="*/ 341722 w 687409"/>
              <a:gd name="connsiteY4" fmla="*/ 479503 h 1455235"/>
              <a:gd name="connsiteX5" fmla="*/ 687409 w 687409"/>
              <a:gd name="connsiteY5" fmla="*/ 0 h 1455235"/>
              <a:gd name="connsiteX0" fmla="*/ 1609 w 687409"/>
              <a:gd name="connsiteY0" fmla="*/ 1455235 h 1455235"/>
              <a:gd name="connsiteX1" fmla="*/ 1609 w 687409"/>
              <a:gd name="connsiteY1" fmla="*/ 1248937 h 1455235"/>
              <a:gd name="connsiteX2" fmla="*/ 18336 w 687409"/>
              <a:gd name="connsiteY2" fmla="*/ 1064942 h 1455235"/>
              <a:gd name="connsiteX3" fmla="*/ 118697 w 687409"/>
              <a:gd name="connsiteY3" fmla="*/ 802888 h 1455235"/>
              <a:gd name="connsiteX4" fmla="*/ 285966 w 687409"/>
              <a:gd name="connsiteY4" fmla="*/ 457201 h 1455235"/>
              <a:gd name="connsiteX5" fmla="*/ 687409 w 687409"/>
              <a:gd name="connsiteY5" fmla="*/ 0 h 1455235"/>
              <a:gd name="connsiteX0" fmla="*/ 1609 w 687409"/>
              <a:gd name="connsiteY0" fmla="*/ 1455235 h 1455235"/>
              <a:gd name="connsiteX1" fmla="*/ 1609 w 687409"/>
              <a:gd name="connsiteY1" fmla="*/ 1248937 h 1455235"/>
              <a:gd name="connsiteX2" fmla="*/ 18336 w 687409"/>
              <a:gd name="connsiteY2" fmla="*/ 1064942 h 1455235"/>
              <a:gd name="connsiteX3" fmla="*/ 107546 w 687409"/>
              <a:gd name="connsiteY3" fmla="*/ 791737 h 1455235"/>
              <a:gd name="connsiteX4" fmla="*/ 285966 w 687409"/>
              <a:gd name="connsiteY4" fmla="*/ 457201 h 1455235"/>
              <a:gd name="connsiteX5" fmla="*/ 687409 w 687409"/>
              <a:gd name="connsiteY5" fmla="*/ 0 h 1455235"/>
              <a:gd name="connsiteX0" fmla="*/ 2007 w 687807"/>
              <a:gd name="connsiteY0" fmla="*/ 1455235 h 1455235"/>
              <a:gd name="connsiteX1" fmla="*/ 2007 w 687807"/>
              <a:gd name="connsiteY1" fmla="*/ 1248937 h 1455235"/>
              <a:gd name="connsiteX2" fmla="*/ 24310 w 687807"/>
              <a:gd name="connsiteY2" fmla="*/ 1042639 h 1455235"/>
              <a:gd name="connsiteX3" fmla="*/ 107944 w 687807"/>
              <a:gd name="connsiteY3" fmla="*/ 791737 h 1455235"/>
              <a:gd name="connsiteX4" fmla="*/ 286364 w 687807"/>
              <a:gd name="connsiteY4" fmla="*/ 457201 h 1455235"/>
              <a:gd name="connsiteX5" fmla="*/ 687807 w 687807"/>
              <a:gd name="connsiteY5" fmla="*/ 0 h 145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07" h="1455235">
                <a:moveTo>
                  <a:pt x="2007" y="1455235"/>
                </a:moveTo>
                <a:cubicBezTo>
                  <a:pt x="613" y="1384610"/>
                  <a:pt x="-1710" y="1317703"/>
                  <a:pt x="2007" y="1248937"/>
                </a:cubicBezTo>
                <a:cubicBezTo>
                  <a:pt x="5724" y="1180171"/>
                  <a:pt x="6654" y="1118839"/>
                  <a:pt x="24310" y="1042639"/>
                </a:cubicBezTo>
                <a:cubicBezTo>
                  <a:pt x="41966" y="966439"/>
                  <a:pt x="64268" y="889310"/>
                  <a:pt x="107944" y="791737"/>
                </a:cubicBezTo>
                <a:cubicBezTo>
                  <a:pt x="151620" y="694164"/>
                  <a:pt x="189720" y="589157"/>
                  <a:pt x="286364" y="457201"/>
                </a:cubicBezTo>
                <a:cubicBezTo>
                  <a:pt x="383008" y="325245"/>
                  <a:pt x="518216" y="121734"/>
                  <a:pt x="687807" y="0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B3FBE1-4923-D040-A38F-58A34FE710A8}"/>
                  </a:ext>
                </a:extLst>
              </p:cNvPr>
              <p:cNvSpPr txBox="1"/>
              <p:nvPr/>
            </p:nvSpPr>
            <p:spPr>
              <a:xfrm>
                <a:off x="6532605" y="5312503"/>
                <a:ext cx="1316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B3FBE1-4923-D040-A38F-58A34FE71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605" y="5312503"/>
                <a:ext cx="131600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EBE640-511D-544A-A6FE-0FB41B753063}"/>
                  </a:ext>
                </a:extLst>
              </p:cNvPr>
              <p:cNvSpPr txBox="1"/>
              <p:nvPr/>
            </p:nvSpPr>
            <p:spPr>
              <a:xfrm>
                <a:off x="7538414" y="5908173"/>
                <a:ext cx="599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dirty="0"/>
                  <a:t>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EBE640-511D-544A-A6FE-0FB41B75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414" y="5908173"/>
                <a:ext cx="599459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7E7467-4F65-E74D-8984-4CF284FDAE82}"/>
              </a:ext>
            </a:extLst>
          </p:cNvPr>
          <p:cNvCxnSpPr/>
          <p:nvPr/>
        </p:nvCxnSpPr>
        <p:spPr>
          <a:xfrm flipV="1">
            <a:off x="3329342" y="4433455"/>
            <a:ext cx="580448" cy="1342877"/>
          </a:xfrm>
          <a:prstGeom prst="line">
            <a:avLst/>
          </a:prstGeom>
          <a:ln w="41275">
            <a:solidFill>
              <a:srgbClr val="7030A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804689-9B53-8449-954B-6B0ADED8029F}"/>
              </a:ext>
            </a:extLst>
          </p:cNvPr>
          <p:cNvSpPr txBox="1"/>
          <p:nvPr/>
        </p:nvSpPr>
        <p:spPr>
          <a:xfrm>
            <a:off x="3537453" y="5337908"/>
            <a:ext cx="2599045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When branches are linear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A380A5-5745-E141-A889-48B7853A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3BC1E-12BC-404D-97C6-8C9D47D20814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CA6D3-D99C-B14D-9A8D-67B0EB50C074}"/>
              </a:ext>
            </a:extLst>
          </p:cNvPr>
          <p:cNvSpPr txBox="1"/>
          <p:nvPr/>
        </p:nvSpPr>
        <p:spPr>
          <a:xfrm>
            <a:off x="2647082" y="363186"/>
            <a:ext cx="395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Probably the most common derivation.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97191F-4EF2-4442-8596-B3EEC17BC2F2}"/>
                  </a:ext>
                </a:extLst>
              </p:cNvPr>
              <p:cNvSpPr txBox="1"/>
              <p:nvPr/>
            </p:nvSpPr>
            <p:spPr>
              <a:xfrm>
                <a:off x="4624899" y="1696377"/>
                <a:ext cx="2288255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97191F-4EF2-4442-8596-B3EEC17BC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899" y="1696377"/>
                <a:ext cx="2288255" cy="648191"/>
              </a:xfrm>
              <a:prstGeom prst="rect">
                <a:avLst/>
              </a:prstGeom>
              <a:blipFill>
                <a:blip r:embed="rId2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6040B2-5589-114F-8825-0E9F44B48FA3}"/>
                  </a:ext>
                </a:extLst>
              </p:cNvPr>
              <p:cNvSpPr txBox="1"/>
              <p:nvPr/>
            </p:nvSpPr>
            <p:spPr>
              <a:xfrm>
                <a:off x="734291" y="1420309"/>
                <a:ext cx="297504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:  number of states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 crystal volume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:   magnitude of the k-vector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: volume of k-space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6040B2-5589-114F-8825-0E9F44B48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1420309"/>
                <a:ext cx="2975045" cy="1200329"/>
              </a:xfrm>
              <a:prstGeom prst="rect">
                <a:avLst/>
              </a:prstGeom>
              <a:blipFill>
                <a:blip r:embed="rId3"/>
                <a:stretch>
                  <a:fillRect t="-2105" r="-426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E346E-624A-6B47-8D20-CC846D91F379}"/>
                  </a:ext>
                </a:extLst>
              </p:cNvPr>
              <p:cNvSpPr txBox="1"/>
              <p:nvPr/>
            </p:nvSpPr>
            <p:spPr>
              <a:xfrm>
                <a:off x="734291" y="2893377"/>
                <a:ext cx="4044120" cy="4056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/>
                  <a:t>: number of states per volume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E346E-624A-6B47-8D20-CC846D91F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2893377"/>
                <a:ext cx="4044120" cy="405624"/>
              </a:xfrm>
              <a:prstGeom prst="rect">
                <a:avLst/>
              </a:prstGeom>
              <a:blipFill>
                <a:blip r:embed="rId4"/>
                <a:stretch>
                  <a:fillRect l="-1254" t="-6250" r="-2508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B90D8-F67F-7E47-A7D5-85789AF73A45}"/>
                  </a:ext>
                </a:extLst>
              </p:cNvPr>
              <p:cNvSpPr txBox="1"/>
              <p:nvPr/>
            </p:nvSpPr>
            <p:spPr>
              <a:xfrm>
                <a:off x="672759" y="3559557"/>
                <a:ext cx="5671361" cy="497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/>
                  <a:t>:  a definition of the phonon density of states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B90D8-F67F-7E47-A7D5-85789AF73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3559557"/>
                <a:ext cx="5671361" cy="497829"/>
              </a:xfrm>
              <a:prstGeom prst="rect">
                <a:avLst/>
              </a:prstGeom>
              <a:blipFill>
                <a:blip r:embed="rId5"/>
                <a:stretch>
                  <a:fillRect r="-446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50A438-2CAC-794A-AECE-264348D514B4}"/>
                  </a:ext>
                </a:extLst>
              </p:cNvPr>
              <p:cNvSpPr txBox="1"/>
              <p:nvPr/>
            </p:nvSpPr>
            <p:spPr>
              <a:xfrm>
                <a:off x="672759" y="4450542"/>
                <a:ext cx="76696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assert a Debye model for phonon dispersion relation (band structure):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50A438-2CAC-794A-AECE-264348D51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" y="4450542"/>
                <a:ext cx="7669664" cy="646331"/>
              </a:xfrm>
              <a:prstGeom prst="rect">
                <a:avLst/>
              </a:prstGeom>
              <a:blipFill>
                <a:blip r:embed="rId6"/>
                <a:stretch>
                  <a:fillRect l="-661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7F7150-A9A2-8144-A0F3-9C8005D9D707}"/>
                  </a:ext>
                </a:extLst>
              </p:cNvPr>
              <p:cNvSpPr txBox="1"/>
              <p:nvPr/>
            </p:nvSpPr>
            <p:spPr>
              <a:xfrm>
                <a:off x="1028281" y="5364702"/>
                <a:ext cx="1557670" cy="614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7F7150-A9A2-8144-A0F3-9C8005D9D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281" y="5364702"/>
                <a:ext cx="1557670" cy="614720"/>
              </a:xfrm>
              <a:prstGeom prst="rect">
                <a:avLst/>
              </a:prstGeom>
              <a:blipFill>
                <a:blip r:embed="rId7"/>
                <a:stretch>
                  <a:fillRect l="-161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CC0D18-97FB-234E-BEF8-DEAB23B77FBC}"/>
                  </a:ext>
                </a:extLst>
              </p:cNvPr>
              <p:cNvSpPr txBox="1"/>
              <p:nvPr/>
            </p:nvSpPr>
            <p:spPr>
              <a:xfrm>
                <a:off x="3047681" y="5381914"/>
                <a:ext cx="2500493" cy="614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CC0D18-97FB-234E-BEF8-DEAB23B77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681" y="5381914"/>
                <a:ext cx="2500493" cy="614720"/>
              </a:xfrm>
              <a:prstGeom prst="rect">
                <a:avLst/>
              </a:prstGeom>
              <a:blipFill>
                <a:blip r:embed="rId8"/>
                <a:stretch>
                  <a:fillRect l="-2030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D1B7FDF-8201-0747-A84F-40F172EAB7F2}"/>
              </a:ext>
            </a:extLst>
          </p:cNvPr>
          <p:cNvSpPr txBox="1"/>
          <p:nvPr/>
        </p:nvSpPr>
        <p:spPr>
          <a:xfrm>
            <a:off x="2647082" y="749303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will just examine one branch.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704CE-4179-1E43-AD0D-09FF6DA0BB10}"/>
              </a:ext>
            </a:extLst>
          </p:cNvPr>
          <p:cNvSpPr txBox="1"/>
          <p:nvPr/>
        </p:nvSpPr>
        <p:spPr>
          <a:xfrm>
            <a:off x="5930994" y="5571484"/>
            <a:ext cx="29676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Notice:</a:t>
            </a:r>
          </a:p>
          <a:p>
            <a:r>
              <a:rPr lang="en-US" dirty="0"/>
              <a:t>This derivation does not </a:t>
            </a:r>
          </a:p>
          <a:p>
            <a:r>
              <a:rPr lang="en-US" dirty="0"/>
              <a:t>predict Van Hove singularities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995C108-95AC-5748-A703-27EC9E0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C4DF4-5A33-7042-BE4C-DCCDBC192E3F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5D0372-4D03-4346-8473-D8DF926090CF}"/>
              </a:ext>
            </a:extLst>
          </p:cNvPr>
          <p:cNvSpPr txBox="1"/>
          <p:nvPr/>
        </p:nvSpPr>
        <p:spPr>
          <a:xfrm>
            <a:off x="2618509" y="272534"/>
            <a:ext cx="642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derivation which is a more informative and will introduce us to some math which is important in scattering 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4B6F0B-2D78-D44B-A22B-E8B9A6D59925}"/>
                  </a:ext>
                </a:extLst>
              </p:cNvPr>
              <p:cNvSpPr txBox="1"/>
              <p:nvPr/>
            </p:nvSpPr>
            <p:spPr>
              <a:xfrm>
                <a:off x="5049335" y="1773569"/>
                <a:ext cx="2913362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4B6F0B-2D78-D44B-A22B-E8B9A6D59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335" y="1773569"/>
                <a:ext cx="2913362" cy="726481"/>
              </a:xfrm>
              <a:prstGeom prst="rect">
                <a:avLst/>
              </a:prstGeom>
              <a:blipFill>
                <a:blip r:embed="rId2"/>
                <a:stretch>
                  <a:fillRect l="-32609" t="-153448" r="-2174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EA1ED3-81AA-3648-B1B4-1EEF8D262EE5}"/>
                  </a:ext>
                </a:extLst>
              </p:cNvPr>
              <p:cNvSpPr txBox="1"/>
              <p:nvPr/>
            </p:nvSpPr>
            <p:spPr>
              <a:xfrm>
                <a:off x="4854899" y="5742565"/>
                <a:ext cx="3423694" cy="951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Note the units: </a:t>
                </a:r>
              </a:p>
              <a:p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(and therefore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sz="1600" dirty="0"/>
                  <a:t>) has units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then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has units 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EA1ED3-81AA-3648-B1B4-1EEF8D262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899" y="5742565"/>
                <a:ext cx="3423694" cy="951479"/>
              </a:xfrm>
              <a:prstGeom prst="rect">
                <a:avLst/>
              </a:prstGeom>
              <a:blipFill>
                <a:blip r:embed="rId3"/>
                <a:stretch>
                  <a:fillRect l="-738"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68252E3-125E-084C-95DD-F30479D80354}"/>
              </a:ext>
            </a:extLst>
          </p:cNvPr>
          <p:cNvSpPr/>
          <p:nvPr/>
        </p:nvSpPr>
        <p:spPr>
          <a:xfrm>
            <a:off x="4677284" y="1352691"/>
            <a:ext cx="4027899" cy="5353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0B5E8-7BD9-E743-9DD8-F495F803C869}"/>
              </a:ext>
            </a:extLst>
          </p:cNvPr>
          <p:cNvSpPr txBox="1"/>
          <p:nvPr/>
        </p:nvSpPr>
        <p:spPr>
          <a:xfrm>
            <a:off x="4677284" y="1397799"/>
            <a:ext cx="319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Integrating over delta functions: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878CC-3018-B743-B620-663988EACF5F}"/>
              </a:ext>
            </a:extLst>
          </p:cNvPr>
          <p:cNvSpPr/>
          <p:nvPr/>
        </p:nvSpPr>
        <p:spPr>
          <a:xfrm>
            <a:off x="230014" y="1362496"/>
            <a:ext cx="4254504" cy="53433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AA7CD-FEA9-C141-B703-00A1F09169F7}"/>
              </a:ext>
            </a:extLst>
          </p:cNvPr>
          <p:cNvSpPr txBox="1"/>
          <p:nvPr/>
        </p:nvSpPr>
        <p:spPr>
          <a:xfrm>
            <a:off x="335298" y="1362497"/>
            <a:ext cx="29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Converting sums to integrals: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10016-EFAF-AF49-8903-848C36BEFB96}"/>
                  </a:ext>
                </a:extLst>
              </p:cNvPr>
              <p:cNvSpPr txBox="1"/>
              <p:nvPr/>
            </p:nvSpPr>
            <p:spPr>
              <a:xfrm>
                <a:off x="284801" y="1739482"/>
                <a:ext cx="4287199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B010016-EFAF-AF49-8903-848C36BEF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01" y="1739482"/>
                <a:ext cx="4287199" cy="726481"/>
              </a:xfrm>
              <a:prstGeom prst="rect">
                <a:avLst/>
              </a:prstGeom>
              <a:blipFill>
                <a:blip r:embed="rId4"/>
                <a:stretch>
                  <a:fillRect l="-10029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20C5FD-78DB-ED42-99C0-12E36E887215}"/>
                  </a:ext>
                </a:extLst>
              </p:cNvPr>
              <p:cNvSpPr txBox="1"/>
              <p:nvPr/>
            </p:nvSpPr>
            <p:spPr>
              <a:xfrm>
                <a:off x="305111" y="4492017"/>
                <a:ext cx="4025982" cy="2100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The sum introduces no units.</a:t>
                </a:r>
              </a:p>
              <a:p>
                <a:r>
                  <a:rPr lang="en-US" sz="1600" dirty="0"/>
                  <a:t>The integral comes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𝐤</m:t>
                    </m:r>
                  </m:oMath>
                </a14:m>
                <a:r>
                  <a:rPr lang="en-US" sz="1600" dirty="0"/>
                  <a:t>, which has a value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b="1" dirty="0"/>
                  <a:t> </a:t>
                </a:r>
                <a:r>
                  <a:rPr lang="en-US" sz="1600" dirty="0"/>
                  <a:t> after integrating over the FBZ.</a:t>
                </a:r>
              </a:p>
              <a:p>
                <a:endParaRPr lang="en-US" sz="1600" dirty="0"/>
              </a:p>
              <a:p>
                <a:r>
                  <a:rPr lang="en-US" sz="1600" b="1" dirty="0"/>
                  <a:t>Instructive exercise:</a:t>
                </a:r>
              </a:p>
              <a:p>
                <a:r>
                  <a:rPr lang="en-US" sz="1600" dirty="0"/>
                  <a:t>Pretend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 and compute both. </a:t>
                </a:r>
              </a:p>
              <a:p>
                <a:r>
                  <a:rPr lang="en-US" sz="1600" dirty="0"/>
                  <a:t>Hint: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</m:nary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20C5FD-78DB-ED42-99C0-12E36E887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11" y="4492017"/>
                <a:ext cx="4025982" cy="2100319"/>
              </a:xfrm>
              <a:prstGeom prst="rect">
                <a:avLst/>
              </a:prstGeom>
              <a:blipFill>
                <a:blip r:embed="rId5"/>
                <a:stretch>
                  <a:fillRect l="-946" t="-602" b="-3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C02AB5-2FCA-DF49-BA9B-A957C6B95757}"/>
                  </a:ext>
                </a:extLst>
              </p:cNvPr>
              <p:cNvSpPr txBox="1"/>
              <p:nvPr/>
            </p:nvSpPr>
            <p:spPr>
              <a:xfrm>
                <a:off x="114834" y="2574264"/>
                <a:ext cx="3762210" cy="818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𝐤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𝐤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C02AB5-2FCA-DF49-BA9B-A957C6B95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4" y="2574264"/>
                <a:ext cx="3762210" cy="818814"/>
              </a:xfrm>
              <a:prstGeom prst="rect">
                <a:avLst/>
              </a:prstGeom>
              <a:blipFill>
                <a:blip r:embed="rId6"/>
                <a:stretch>
                  <a:fillRect l="-7071" t="-130769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DC63FCD-5030-8543-B861-6D9BFE4DBAFE}"/>
              </a:ext>
            </a:extLst>
          </p:cNvPr>
          <p:cNvSpPr txBox="1"/>
          <p:nvPr/>
        </p:nvSpPr>
        <p:spPr>
          <a:xfrm>
            <a:off x="223694" y="983359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Required math: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F841F0-CF47-764C-82E1-8C7B055E4C6E}"/>
              </a:ext>
            </a:extLst>
          </p:cNvPr>
          <p:cNvGrpSpPr/>
          <p:nvPr/>
        </p:nvGrpSpPr>
        <p:grpSpPr>
          <a:xfrm>
            <a:off x="6846317" y="2492658"/>
            <a:ext cx="1722455" cy="1625225"/>
            <a:chOff x="6846317" y="2492658"/>
            <a:chExt cx="1722455" cy="16252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11EC94-0F7D-9B41-8F90-99E92BD9682E}"/>
                </a:ext>
              </a:extLst>
            </p:cNvPr>
            <p:cNvSpPr/>
            <p:nvPr/>
          </p:nvSpPr>
          <p:spPr>
            <a:xfrm>
              <a:off x="7127366" y="2492658"/>
              <a:ext cx="1441406" cy="13641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8C101C-8F52-E94F-9B2E-BF0B24F2A4CC}"/>
                    </a:ext>
                  </a:extLst>
                </p:cNvPr>
                <p:cNvSpPr txBox="1"/>
                <p:nvPr/>
              </p:nvSpPr>
              <p:spPr>
                <a:xfrm>
                  <a:off x="7711051" y="3840884"/>
                  <a:ext cx="3063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8C101C-8F52-E94F-9B2E-BF0B24F2A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1051" y="3840884"/>
                  <a:ext cx="306366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FF01098-7822-484E-800A-F1EC27B08EF2}"/>
                    </a:ext>
                  </a:extLst>
                </p:cNvPr>
                <p:cNvSpPr txBox="1"/>
                <p:nvPr/>
              </p:nvSpPr>
              <p:spPr>
                <a:xfrm rot="16200000">
                  <a:off x="6600897" y="3037569"/>
                  <a:ext cx="67550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FF01098-7822-484E-800A-F1EC27B08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600897" y="3037569"/>
                  <a:ext cx="675506" cy="184666"/>
                </a:xfrm>
                <a:prstGeom prst="rect">
                  <a:avLst/>
                </a:prstGeom>
                <a:blipFill>
                  <a:blip r:embed="rId8"/>
                  <a:stretch>
                    <a:fillRect t="-5556" r="-25000"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779037-A229-E14D-AF00-008D078FE404}"/>
                </a:ext>
              </a:extLst>
            </p:cNvPr>
            <p:cNvCxnSpPr/>
            <p:nvPr/>
          </p:nvCxnSpPr>
          <p:spPr>
            <a:xfrm flipV="1">
              <a:off x="8319541" y="2741325"/>
              <a:ext cx="0" cy="1112165"/>
            </a:xfrm>
            <a:prstGeom prst="line">
              <a:avLst/>
            </a:prstGeom>
            <a:ln w="22225">
              <a:solidFill>
                <a:schemeClr val="accent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9952C9-3D33-4741-8428-7CA48E8774B8}"/>
                    </a:ext>
                  </a:extLst>
                </p:cNvPr>
                <p:cNvSpPr txBox="1"/>
                <p:nvPr/>
              </p:nvSpPr>
              <p:spPr>
                <a:xfrm>
                  <a:off x="8175127" y="3837394"/>
                  <a:ext cx="3723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9952C9-3D33-4741-8428-7CA48E877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5127" y="3837394"/>
                  <a:ext cx="372345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05F51A-0A56-8B4A-BD60-1C94E3680CB0}"/>
              </a:ext>
            </a:extLst>
          </p:cNvPr>
          <p:cNvGrpSpPr/>
          <p:nvPr/>
        </p:nvGrpSpPr>
        <p:grpSpPr>
          <a:xfrm>
            <a:off x="4667469" y="2489766"/>
            <a:ext cx="1686935" cy="1632182"/>
            <a:chOff x="4667469" y="2489766"/>
            <a:chExt cx="1686935" cy="1632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97CE02-BA38-8845-924F-F1F7BF02AA7A}"/>
                    </a:ext>
                  </a:extLst>
                </p:cNvPr>
                <p:cNvSpPr txBox="1"/>
                <p:nvPr/>
              </p:nvSpPr>
              <p:spPr>
                <a:xfrm>
                  <a:off x="5496683" y="3837992"/>
                  <a:ext cx="3063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97CE02-BA38-8845-924F-F1F7BF02A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683" y="3837992"/>
                  <a:ext cx="306366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7C16922-9A37-B349-9B08-10624B3B5109}"/>
                    </a:ext>
                  </a:extLst>
                </p:cNvPr>
                <p:cNvSpPr txBox="1"/>
                <p:nvPr/>
              </p:nvSpPr>
              <p:spPr>
                <a:xfrm>
                  <a:off x="5926619" y="3844949"/>
                  <a:ext cx="3723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7C16922-9A37-B349-9B08-10624B3B5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619" y="3844949"/>
                  <a:ext cx="37234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CEB7CEA-DD70-2349-B880-9C44192E2C60}"/>
                </a:ext>
              </a:extLst>
            </p:cNvPr>
            <p:cNvGrpSpPr/>
            <p:nvPr/>
          </p:nvGrpSpPr>
          <p:grpSpPr>
            <a:xfrm>
              <a:off x="4667469" y="2489766"/>
              <a:ext cx="1686935" cy="1364105"/>
              <a:chOff x="4667469" y="2489766"/>
              <a:chExt cx="1686935" cy="136410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CD94CC5-1B01-8741-81E5-77CF18613D8D}"/>
                  </a:ext>
                </a:extLst>
              </p:cNvPr>
              <p:cNvSpPr/>
              <p:nvPr/>
            </p:nvSpPr>
            <p:spPr>
              <a:xfrm>
                <a:off x="4912998" y="2489766"/>
                <a:ext cx="1441406" cy="13641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DA9ACDC-D1FD-2142-B9B8-7E4E7988A161}"/>
                  </a:ext>
                </a:extLst>
              </p:cNvPr>
              <p:cNvSpPr/>
              <p:nvPr/>
            </p:nvSpPr>
            <p:spPr>
              <a:xfrm>
                <a:off x="4960319" y="2893523"/>
                <a:ext cx="1379095" cy="510643"/>
              </a:xfrm>
              <a:custGeom>
                <a:avLst/>
                <a:gdLst>
                  <a:gd name="connsiteX0" fmla="*/ 0 w 1379095"/>
                  <a:gd name="connsiteY0" fmla="*/ 510643 h 510643"/>
                  <a:gd name="connsiteX1" fmla="*/ 254833 w 1379095"/>
                  <a:gd name="connsiteY1" fmla="*/ 345752 h 510643"/>
                  <a:gd name="connsiteX2" fmla="*/ 524655 w 1379095"/>
                  <a:gd name="connsiteY2" fmla="*/ 450683 h 510643"/>
                  <a:gd name="connsiteX3" fmla="*/ 914400 w 1379095"/>
                  <a:gd name="connsiteY3" fmla="*/ 978 h 510643"/>
                  <a:gd name="connsiteX4" fmla="*/ 1229193 w 1379095"/>
                  <a:gd name="connsiteY4" fmla="*/ 330761 h 510643"/>
                  <a:gd name="connsiteX5" fmla="*/ 1379095 w 1379095"/>
                  <a:gd name="connsiteY5" fmla="*/ 345752 h 510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9095" h="510643">
                    <a:moveTo>
                      <a:pt x="0" y="510643"/>
                    </a:moveTo>
                    <a:cubicBezTo>
                      <a:pt x="83695" y="433194"/>
                      <a:pt x="167391" y="355745"/>
                      <a:pt x="254833" y="345752"/>
                    </a:cubicBezTo>
                    <a:cubicBezTo>
                      <a:pt x="342276" y="335759"/>
                      <a:pt x="414727" y="508145"/>
                      <a:pt x="524655" y="450683"/>
                    </a:cubicBezTo>
                    <a:cubicBezTo>
                      <a:pt x="634583" y="393221"/>
                      <a:pt x="796977" y="20965"/>
                      <a:pt x="914400" y="978"/>
                    </a:cubicBezTo>
                    <a:cubicBezTo>
                      <a:pt x="1031823" y="-19009"/>
                      <a:pt x="1151744" y="273299"/>
                      <a:pt x="1229193" y="330761"/>
                    </a:cubicBezTo>
                    <a:cubicBezTo>
                      <a:pt x="1306642" y="388223"/>
                      <a:pt x="1342868" y="366987"/>
                      <a:pt x="1379095" y="34575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19DBFA-E8E7-4B42-9F98-0F53C1BE10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543942" y="2962843"/>
                    <a:ext cx="52405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19DBFA-E8E7-4B42-9F98-0F53C1BE10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543942" y="2962843"/>
                    <a:ext cx="524053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AD9D143-9EBD-004D-8346-6491DCD52C74}"/>
                  </a:ext>
                </a:extLst>
              </p:cNvPr>
              <p:cNvSpPr/>
              <p:nvPr/>
            </p:nvSpPr>
            <p:spPr>
              <a:xfrm>
                <a:off x="6104797" y="3126187"/>
                <a:ext cx="46476" cy="464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15B2E87-3BFC-7944-B0BD-FA8190E77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7422" y="3171819"/>
                <a:ext cx="938" cy="67313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9AB453-86F2-F74B-96D2-C64C5DC06364}"/>
                  </a:ext>
                </a:extLst>
              </p:cNvPr>
              <p:cNvSpPr txBox="1"/>
              <p:nvPr/>
            </p:nvSpPr>
            <p:spPr>
              <a:xfrm>
                <a:off x="6469584" y="3081827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A9AB453-86F2-F74B-96D2-C64C5DC06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584" y="3081827"/>
                <a:ext cx="218008" cy="276999"/>
              </a:xfrm>
              <a:prstGeom prst="rect">
                <a:avLst/>
              </a:prstGeom>
              <a:blipFill>
                <a:blip r:embed="rId13"/>
                <a:stretch>
                  <a:fillRect l="-10526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DD0EA4-8F78-384F-9F56-3EBD733F46E8}"/>
                  </a:ext>
                </a:extLst>
              </p:cNvPr>
              <p:cNvSpPr txBox="1"/>
              <p:nvPr/>
            </p:nvSpPr>
            <p:spPr>
              <a:xfrm>
                <a:off x="5583214" y="4780705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DD0EA4-8F78-384F-9F56-3EBD733F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214" y="4780705"/>
                <a:ext cx="226024" cy="276999"/>
              </a:xfrm>
              <a:prstGeom prst="rect">
                <a:avLst/>
              </a:prstGeom>
              <a:blipFill>
                <a:blip r:embed="rId14"/>
                <a:stretch>
                  <a:fillRect l="-11111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E459746-0403-D84D-8D11-280D77DD62D1}"/>
              </a:ext>
            </a:extLst>
          </p:cNvPr>
          <p:cNvGrpSpPr/>
          <p:nvPr/>
        </p:nvGrpSpPr>
        <p:grpSpPr>
          <a:xfrm>
            <a:off x="5879448" y="4221830"/>
            <a:ext cx="1696281" cy="1597346"/>
            <a:chOff x="5879448" y="4221830"/>
            <a:chExt cx="1696281" cy="159734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5BD669-9004-5545-9D94-1BDABA941B97}"/>
                </a:ext>
              </a:extLst>
            </p:cNvPr>
            <p:cNvSpPr/>
            <p:nvPr/>
          </p:nvSpPr>
          <p:spPr>
            <a:xfrm>
              <a:off x="6134323" y="4221830"/>
              <a:ext cx="1441406" cy="13641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5BBADF4-3420-E847-9012-8DECEC510B1C}"/>
                    </a:ext>
                  </a:extLst>
                </p:cNvPr>
                <p:cNvSpPr txBox="1"/>
                <p:nvPr/>
              </p:nvSpPr>
              <p:spPr>
                <a:xfrm>
                  <a:off x="6709299" y="5535220"/>
                  <a:ext cx="3063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5BBADF4-3420-E847-9012-8DECEC510B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9299" y="5535220"/>
                  <a:ext cx="306366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8A2A000-71EF-6F49-8220-7A733A0386B1}"/>
                    </a:ext>
                  </a:extLst>
                </p:cNvPr>
                <p:cNvSpPr txBox="1"/>
                <p:nvPr/>
              </p:nvSpPr>
              <p:spPr>
                <a:xfrm>
                  <a:off x="7139235" y="5542177"/>
                  <a:ext cx="3723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8A2A000-71EF-6F49-8220-7A733A038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9235" y="5542177"/>
                  <a:ext cx="372345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1DEB0C-FB56-444A-AC8F-B2FC3E351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7035" y="4903883"/>
              <a:ext cx="938" cy="673130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3F8B740-D0FB-8D47-AA5F-356A583BEA13}"/>
                </a:ext>
              </a:extLst>
            </p:cNvPr>
            <p:cNvSpPr/>
            <p:nvPr/>
          </p:nvSpPr>
          <p:spPr>
            <a:xfrm>
              <a:off x="7344410" y="4872729"/>
              <a:ext cx="46476" cy="464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019BF53-7ABB-B946-8623-DADF3F4B167D}"/>
                    </a:ext>
                  </a:extLst>
                </p:cNvPr>
                <p:cNvSpPr txBox="1"/>
                <p:nvPr/>
              </p:nvSpPr>
              <p:spPr>
                <a:xfrm rot="16200000">
                  <a:off x="5465392" y="4791428"/>
                  <a:ext cx="101277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019BF53-7ABB-B946-8623-DADF3F4B16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465392" y="4791428"/>
                  <a:ext cx="1012778" cy="184666"/>
                </a:xfrm>
                <a:prstGeom prst="rect">
                  <a:avLst/>
                </a:prstGeom>
                <a:blipFill>
                  <a:blip r:embed="rId17"/>
                  <a:stretch>
                    <a:fillRect l="-6667" t="-5000" r="-333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7888E7-0FB2-7247-AEF0-D2225EB65AF0}"/>
                  </a:ext>
                </a:extLst>
              </p:cNvPr>
              <p:cNvSpPr txBox="1"/>
              <p:nvPr/>
            </p:nvSpPr>
            <p:spPr>
              <a:xfrm>
                <a:off x="282410" y="3501379"/>
                <a:ext cx="41109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1">
                            <a:latin typeface="Cambria Math" panose="02040503050406030204" pitchFamily="18" charset="0"/>
                          </a:rPr>
                          <m:t>𝐤</m:t>
                        </m:r>
                      </m:sub>
                    </m:sSub>
                  </m:oMath>
                </a14:m>
                <a:r>
                  <a:rPr lang="en-US" sz="1600" dirty="0"/>
                  <a:t>: number of k-vectors considered in the sum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/>
                  <a:t>: is the volume of the unit cell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7888E7-0FB2-7247-AEF0-D2225EB6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10" y="3501379"/>
                <a:ext cx="4110955" cy="830997"/>
              </a:xfrm>
              <a:prstGeom prst="rect">
                <a:avLst/>
              </a:prstGeom>
              <a:blipFill>
                <a:blip r:embed="rId18"/>
                <a:stretch>
                  <a:fillRect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ED570-D745-4E41-97DD-D1A4422F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3" grpId="0"/>
      <p:bldP spid="14" grpId="0"/>
      <p:bldP spid="15" grpId="0"/>
      <p:bldP spid="36" grpId="0"/>
      <p:bldP spid="37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C48681-1B0C-0C40-8182-B776881A01CE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1E3FA9-2325-6A44-B566-DC16896483C1}"/>
                  </a:ext>
                </a:extLst>
              </p:cNvPr>
              <p:cNvSpPr txBox="1"/>
              <p:nvPr/>
            </p:nvSpPr>
            <p:spPr>
              <a:xfrm>
                <a:off x="5111455" y="257931"/>
                <a:ext cx="3232808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1E3FA9-2325-6A44-B566-DC168964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455" y="257931"/>
                <a:ext cx="3232808" cy="764505"/>
              </a:xfrm>
              <a:prstGeom prst="rect">
                <a:avLst/>
              </a:prstGeom>
              <a:blipFill>
                <a:blip r:embed="rId2"/>
                <a:stretch>
                  <a:fillRect t="-117742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0EF2C48-AF73-4C4B-9756-E25ED6817B14}"/>
              </a:ext>
            </a:extLst>
          </p:cNvPr>
          <p:cNvSpPr txBox="1"/>
          <p:nvPr/>
        </p:nvSpPr>
        <p:spPr>
          <a:xfrm>
            <a:off x="2588215" y="317019"/>
            <a:ext cx="225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second definition of the density of states: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D25C7-108F-7F4D-A188-852205CC2405}"/>
              </a:ext>
            </a:extLst>
          </p:cNvPr>
          <p:cNvSpPr txBox="1"/>
          <p:nvPr/>
        </p:nvSpPr>
        <p:spPr>
          <a:xfrm>
            <a:off x="6551499" y="3736530"/>
            <a:ext cx="187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pick a frequency/energy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71415-3939-8042-BA06-B6873649D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8"/>
          <a:stretch/>
        </p:blipFill>
        <p:spPr>
          <a:xfrm>
            <a:off x="6909890" y="1445700"/>
            <a:ext cx="1939152" cy="198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801440-7D2B-0C42-BFD3-AC8B2D6BD4D8}"/>
              </a:ext>
            </a:extLst>
          </p:cNvPr>
          <p:cNvSpPr txBox="1"/>
          <p:nvPr/>
        </p:nvSpPr>
        <p:spPr>
          <a:xfrm>
            <a:off x="6551499" y="4428581"/>
            <a:ext cx="2322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 search through the whole FBZ and count all modes at that energy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F7788A-4AEA-D847-BA6F-F72A0BCAE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8" y="1506089"/>
            <a:ext cx="6503861" cy="41350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7ED8AA-8D30-1248-A9D5-78AD1B807DBD}"/>
              </a:ext>
            </a:extLst>
          </p:cNvPr>
          <p:cNvCxnSpPr>
            <a:cxnSpLocks/>
          </p:cNvCxnSpPr>
          <p:nvPr/>
        </p:nvCxnSpPr>
        <p:spPr>
          <a:xfrm>
            <a:off x="558330" y="4428581"/>
            <a:ext cx="5239797" cy="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518C2D4-F70A-3F46-BC5E-1E8FED307258}"/>
              </a:ext>
            </a:extLst>
          </p:cNvPr>
          <p:cNvSpPr/>
          <p:nvPr/>
        </p:nvSpPr>
        <p:spPr>
          <a:xfrm>
            <a:off x="686990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2A2B4EA-9CDC-2645-A19F-F18EA37A480B}"/>
              </a:ext>
            </a:extLst>
          </p:cNvPr>
          <p:cNvSpPr/>
          <p:nvPr/>
        </p:nvSpPr>
        <p:spPr>
          <a:xfrm>
            <a:off x="855402" y="439157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42DFF6-1953-CA47-8FDF-E9FFD8D3844E}"/>
              </a:ext>
            </a:extLst>
          </p:cNvPr>
          <p:cNvSpPr/>
          <p:nvPr/>
        </p:nvSpPr>
        <p:spPr>
          <a:xfrm>
            <a:off x="1708886" y="439157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88C9B3-AF49-FD49-A30D-D5DA40DFF5D9}"/>
              </a:ext>
            </a:extLst>
          </p:cNvPr>
          <p:cNvSpPr/>
          <p:nvPr/>
        </p:nvSpPr>
        <p:spPr>
          <a:xfrm>
            <a:off x="1878817" y="439157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DD8B53-591F-D44E-9A8E-25A060959C4C}"/>
              </a:ext>
            </a:extLst>
          </p:cNvPr>
          <p:cNvSpPr/>
          <p:nvPr/>
        </p:nvSpPr>
        <p:spPr>
          <a:xfrm>
            <a:off x="2320434" y="439157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639E1D-53A6-CD40-AC59-554DBF3E6F0C}"/>
              </a:ext>
            </a:extLst>
          </p:cNvPr>
          <p:cNvCxnSpPr>
            <a:cxnSpLocks/>
          </p:cNvCxnSpPr>
          <p:nvPr/>
        </p:nvCxnSpPr>
        <p:spPr>
          <a:xfrm>
            <a:off x="565188" y="3910630"/>
            <a:ext cx="5409585" cy="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01B7764-343D-A549-BAC2-47F3F0AB264E}"/>
              </a:ext>
            </a:extLst>
          </p:cNvPr>
          <p:cNvSpPr/>
          <p:nvPr/>
        </p:nvSpPr>
        <p:spPr>
          <a:xfrm>
            <a:off x="855402" y="386491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A924CF-11F6-5E4A-8D9A-806C8FF5D158}"/>
              </a:ext>
            </a:extLst>
          </p:cNvPr>
          <p:cNvSpPr/>
          <p:nvPr/>
        </p:nvSpPr>
        <p:spPr>
          <a:xfrm>
            <a:off x="1834179" y="3868574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A4AB89-BCC6-E94B-A7AE-41C64D262278}"/>
              </a:ext>
            </a:extLst>
          </p:cNvPr>
          <p:cNvSpPr/>
          <p:nvPr/>
        </p:nvSpPr>
        <p:spPr>
          <a:xfrm>
            <a:off x="2467146" y="386491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EFBD788-0A47-B14A-A47F-1B125E2718B8}"/>
              </a:ext>
            </a:extLst>
          </p:cNvPr>
          <p:cNvSpPr/>
          <p:nvPr/>
        </p:nvSpPr>
        <p:spPr>
          <a:xfrm>
            <a:off x="2778771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08B7FD0-9B5C-1549-98DE-98FDBD5BDD56}"/>
              </a:ext>
            </a:extLst>
          </p:cNvPr>
          <p:cNvSpPr/>
          <p:nvPr/>
        </p:nvSpPr>
        <p:spPr>
          <a:xfrm>
            <a:off x="2879494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960C94-30CD-864D-88C0-B3D1074B72E1}"/>
              </a:ext>
            </a:extLst>
          </p:cNvPr>
          <p:cNvSpPr/>
          <p:nvPr/>
        </p:nvSpPr>
        <p:spPr>
          <a:xfrm>
            <a:off x="3453448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AFF77E-C16F-1A43-8F16-5A7A59DAEA8C}"/>
              </a:ext>
            </a:extLst>
          </p:cNvPr>
          <p:cNvSpPr/>
          <p:nvPr/>
        </p:nvSpPr>
        <p:spPr>
          <a:xfrm>
            <a:off x="3540863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805ED4-100A-294C-A955-222567307D41}"/>
              </a:ext>
            </a:extLst>
          </p:cNvPr>
          <p:cNvSpPr/>
          <p:nvPr/>
        </p:nvSpPr>
        <p:spPr>
          <a:xfrm>
            <a:off x="3732978" y="4382861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A309BE4-5EA1-224C-8CE4-888AA68FB857}"/>
              </a:ext>
            </a:extLst>
          </p:cNvPr>
          <p:cNvSpPr/>
          <p:nvPr/>
        </p:nvSpPr>
        <p:spPr>
          <a:xfrm>
            <a:off x="3848656" y="4391570"/>
            <a:ext cx="91440" cy="9144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E5C18E-8F8B-5749-9486-F02F8F8F3DBF}"/>
              </a:ext>
            </a:extLst>
          </p:cNvPr>
          <p:cNvSpPr/>
          <p:nvPr/>
        </p:nvSpPr>
        <p:spPr>
          <a:xfrm>
            <a:off x="5376878" y="4391570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0FDD971-209A-544D-9115-A6D5FBF60FC9}"/>
              </a:ext>
            </a:extLst>
          </p:cNvPr>
          <p:cNvSpPr/>
          <p:nvPr/>
        </p:nvSpPr>
        <p:spPr>
          <a:xfrm>
            <a:off x="5047807" y="3864910"/>
            <a:ext cx="91440" cy="9144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FD5B55-6B08-1840-A42A-456474BBA1F8}"/>
              </a:ext>
            </a:extLst>
          </p:cNvPr>
          <p:cNvSpPr txBox="1"/>
          <p:nvPr/>
        </p:nvSpPr>
        <p:spPr>
          <a:xfrm>
            <a:off x="5391166" y="4473722"/>
            <a:ext cx="110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DOS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45356-3462-DD4A-879F-FB43422FEB2F}"/>
              </a:ext>
            </a:extLst>
          </p:cNvPr>
          <p:cNvSpPr txBox="1"/>
          <p:nvPr/>
        </p:nvSpPr>
        <p:spPr>
          <a:xfrm>
            <a:off x="5065648" y="358701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F1943-5058-0C4B-8499-72F5FA4D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C57824-4548-1C45-BE5B-4FAA3B71E090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6BAF8-7F04-F74C-AC0D-EE080E93F8C0}"/>
                  </a:ext>
                </a:extLst>
              </p:cNvPr>
              <p:cNvSpPr txBox="1"/>
              <p:nvPr/>
            </p:nvSpPr>
            <p:spPr>
              <a:xfrm>
                <a:off x="3065679" y="317020"/>
                <a:ext cx="3232808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6BAF8-7F04-F74C-AC0D-EE080E93F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679" y="317020"/>
                <a:ext cx="3232808" cy="764505"/>
              </a:xfrm>
              <a:prstGeom prst="rect">
                <a:avLst/>
              </a:prstGeom>
              <a:blipFill>
                <a:blip r:embed="rId2"/>
                <a:stretch>
                  <a:fillRect t="-119672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6F2DB-D277-BA42-8602-3C704D40C192}"/>
                  </a:ext>
                </a:extLst>
              </p:cNvPr>
              <p:cNvSpPr txBox="1"/>
              <p:nvPr/>
            </p:nvSpPr>
            <p:spPr>
              <a:xfrm>
                <a:off x="402956" y="1286359"/>
                <a:ext cx="603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comparison we will only look at one branch, so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Therefore, we don’t need the sum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6F2DB-D277-BA42-8602-3C704D40C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6" y="1286359"/>
                <a:ext cx="6039217" cy="646331"/>
              </a:xfrm>
              <a:prstGeom prst="rect">
                <a:avLst/>
              </a:prstGeom>
              <a:blipFill>
                <a:blip r:embed="rId3"/>
                <a:stretch>
                  <a:fillRect l="-840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CC2EB7-E959-EF4C-8E60-4EEBBFBC0212}"/>
                  </a:ext>
                </a:extLst>
              </p:cNvPr>
              <p:cNvSpPr txBox="1"/>
              <p:nvPr/>
            </p:nvSpPr>
            <p:spPr>
              <a:xfrm>
                <a:off x="3065679" y="2137524"/>
                <a:ext cx="3232808" cy="764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CC2EB7-E959-EF4C-8E60-4EEBBFBC0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679" y="2137524"/>
                <a:ext cx="3232808" cy="764505"/>
              </a:xfrm>
              <a:prstGeom prst="rect">
                <a:avLst/>
              </a:prstGeom>
              <a:blipFill>
                <a:blip r:embed="rId4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C95B444-9D31-B843-970C-DD5FAA5399C6}"/>
              </a:ext>
            </a:extLst>
          </p:cNvPr>
          <p:cNvSpPr txBox="1"/>
          <p:nvPr/>
        </p:nvSpPr>
        <p:spPr>
          <a:xfrm>
            <a:off x="402956" y="2982948"/>
            <a:ext cx="2669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sum to an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85E21F-52A1-504B-B6D6-D157937C87F2}"/>
                  </a:ext>
                </a:extLst>
              </p:cNvPr>
              <p:cNvSpPr txBox="1"/>
              <p:nvPr/>
            </p:nvSpPr>
            <p:spPr>
              <a:xfrm>
                <a:off x="2924598" y="3339936"/>
                <a:ext cx="3749424" cy="818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85E21F-52A1-504B-B6D6-D157937C8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598" y="3339936"/>
                <a:ext cx="3749424" cy="818814"/>
              </a:xfrm>
              <a:prstGeom prst="rect">
                <a:avLst/>
              </a:prstGeom>
              <a:blipFill>
                <a:blip r:embed="rId5"/>
                <a:stretch>
                  <a:fillRect t="-130769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500340-DC49-C540-955F-E22587EEB0DB}"/>
                  </a:ext>
                </a:extLst>
              </p:cNvPr>
              <p:cNvSpPr txBox="1"/>
              <p:nvPr/>
            </p:nvSpPr>
            <p:spPr>
              <a:xfrm>
                <a:off x="542441" y="4187379"/>
                <a:ext cx="4484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Cancel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and switch to spherical coordinates.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500340-DC49-C540-955F-E22587EEB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1" y="4187379"/>
                <a:ext cx="4484626" cy="369332"/>
              </a:xfrm>
              <a:prstGeom prst="rect">
                <a:avLst/>
              </a:prstGeom>
              <a:blipFill>
                <a:blip r:embed="rId6"/>
                <a:stretch>
                  <a:fillRect l="-113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94AC52-9E5B-E44A-9250-FCC4BCFE8AD8}"/>
                  </a:ext>
                </a:extLst>
              </p:cNvPr>
              <p:cNvSpPr txBox="1"/>
              <p:nvPr/>
            </p:nvSpPr>
            <p:spPr>
              <a:xfrm>
                <a:off x="2924598" y="4759526"/>
                <a:ext cx="5280228" cy="927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∭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 0 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94AC52-9E5B-E44A-9250-FCC4BCFE8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598" y="4759526"/>
                <a:ext cx="5280228" cy="927113"/>
              </a:xfrm>
              <a:prstGeom prst="rect">
                <a:avLst/>
              </a:prstGeom>
              <a:blipFill>
                <a:blip r:embed="rId7"/>
                <a:stretch>
                  <a:fillRect t="-104054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8022C75-8DDA-3B4F-BC72-D5D41D013FDB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5A6556-39D9-5743-9D3A-6ED2D35C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8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A4DBC1-F5E2-4E4C-8D4B-DF5EC9777DCD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7D466E-90B5-1646-A045-21A33AF6EEB5}"/>
                  </a:ext>
                </a:extLst>
              </p:cNvPr>
              <p:cNvSpPr txBox="1"/>
              <p:nvPr/>
            </p:nvSpPr>
            <p:spPr>
              <a:xfrm>
                <a:off x="3048584" y="315128"/>
                <a:ext cx="5474191" cy="93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∭"/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0 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7D466E-90B5-1646-A045-21A33AF6E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584" y="315128"/>
                <a:ext cx="5474191" cy="932884"/>
              </a:xfrm>
              <a:prstGeom prst="rect">
                <a:avLst/>
              </a:prstGeom>
              <a:blipFill>
                <a:blip r:embed="rId2"/>
                <a:stretch>
                  <a:fillRect t="-101351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E2955D-B1A5-5E4D-9EFD-C65F0B75673B}"/>
                  </a:ext>
                </a:extLst>
              </p:cNvPr>
              <p:cNvSpPr txBox="1"/>
              <p:nvPr/>
            </p:nvSpPr>
            <p:spPr>
              <a:xfrm>
                <a:off x="296603" y="1381725"/>
                <a:ext cx="8196468" cy="1243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Now we make the isotropic assumption, by saying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no longer depends on the direction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𝐤</m:t>
                    </m:r>
                  </m:oMath>
                </a14:m>
                <a:r>
                  <a:rPr lang="en-US" dirty="0"/>
                  <a:t> is pointing, but only on its magnitude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After this, we can take the integrals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func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E2955D-B1A5-5E4D-9EFD-C65F0B756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03" y="1381725"/>
                <a:ext cx="8196468" cy="1243097"/>
              </a:xfrm>
              <a:prstGeom prst="rect">
                <a:avLst/>
              </a:prstGeom>
              <a:blipFill>
                <a:blip r:embed="rId3"/>
                <a:stretch>
                  <a:fillRect l="-464" t="-2020" b="-5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0B12D-618C-8B4D-A9E4-7D1AE5ABBCC2}"/>
                  </a:ext>
                </a:extLst>
              </p:cNvPr>
              <p:cNvSpPr txBox="1"/>
              <p:nvPr/>
            </p:nvSpPr>
            <p:spPr>
              <a:xfrm>
                <a:off x="3212843" y="2764305"/>
                <a:ext cx="3926716" cy="93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0B12D-618C-8B4D-A9E4-7D1AE5ABB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843" y="2764305"/>
                <a:ext cx="3926716" cy="932884"/>
              </a:xfrm>
              <a:prstGeom prst="rect">
                <a:avLst/>
              </a:prstGeom>
              <a:blipFill>
                <a:blip r:embed="rId4"/>
                <a:stretch>
                  <a:fillRect t="-104054" b="-1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FE00FB-5B87-EE47-BC6B-F08B527F254F}"/>
                  </a:ext>
                </a:extLst>
              </p:cNvPr>
              <p:cNvSpPr txBox="1"/>
              <p:nvPr/>
            </p:nvSpPr>
            <p:spPr>
              <a:xfrm>
                <a:off x="296603" y="3797723"/>
                <a:ext cx="8010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Need to convert the integral such that its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so we can take advantage of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-function. We use our definitions of group and phase velocity to do this.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FE00FB-5B87-EE47-BC6B-F08B527F2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03" y="3797723"/>
                <a:ext cx="8010489" cy="646331"/>
              </a:xfrm>
              <a:prstGeom prst="rect">
                <a:avLst/>
              </a:prstGeom>
              <a:blipFill>
                <a:blip r:embed="rId5"/>
                <a:stretch>
                  <a:fillRect l="-475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D39477-323C-F84C-92EE-40B0534C615F}"/>
                  </a:ext>
                </a:extLst>
              </p:cNvPr>
              <p:cNvSpPr txBox="1"/>
              <p:nvPr/>
            </p:nvSpPr>
            <p:spPr>
              <a:xfrm>
                <a:off x="3580941" y="4571732"/>
                <a:ext cx="4028732" cy="904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D39477-323C-F84C-92EE-40B0534C6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941" y="4571732"/>
                <a:ext cx="4028732" cy="904543"/>
              </a:xfrm>
              <a:prstGeom prst="rect">
                <a:avLst/>
              </a:prstGeom>
              <a:blipFill>
                <a:blip r:embed="rId6"/>
                <a:stretch>
                  <a:fillRect t="-112676" b="-17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D3A219-9264-D049-8117-64419D2ABB9B}"/>
                  </a:ext>
                </a:extLst>
              </p:cNvPr>
              <p:cNvSpPr txBox="1"/>
              <p:nvPr/>
            </p:nvSpPr>
            <p:spPr>
              <a:xfrm>
                <a:off x="1742463" y="4674466"/>
                <a:ext cx="937564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D3A219-9264-D049-8117-64419D2AB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63" y="4674466"/>
                <a:ext cx="937564" cy="566694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44146-D97F-1047-B1F6-28413EE47D9E}"/>
                  </a:ext>
                </a:extLst>
              </p:cNvPr>
              <p:cNvSpPr txBox="1"/>
              <p:nvPr/>
            </p:nvSpPr>
            <p:spPr>
              <a:xfrm>
                <a:off x="533740" y="4648690"/>
                <a:ext cx="1059393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44146-D97F-1047-B1F6-28413EE4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40" y="4648690"/>
                <a:ext cx="1059393" cy="618246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FE225D-829E-A341-9EC7-ABFF93F6C7C8}"/>
                  </a:ext>
                </a:extLst>
              </p:cNvPr>
              <p:cNvSpPr txBox="1"/>
              <p:nvPr/>
            </p:nvSpPr>
            <p:spPr>
              <a:xfrm>
                <a:off x="3580941" y="5770584"/>
                <a:ext cx="194098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FE225D-829E-A341-9EC7-ABFF93F6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941" y="5770584"/>
                <a:ext cx="1940980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0BB6252-75AC-4042-98C6-CDE11C9D1480}"/>
              </a:ext>
            </a:extLst>
          </p:cNvPr>
          <p:cNvSpPr txBox="1"/>
          <p:nvPr/>
        </p:nvSpPr>
        <p:spPr>
          <a:xfrm>
            <a:off x="296603" y="5966847"/>
            <a:ext cx="279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Finally, we take the integral.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615D9-7101-BB4C-938C-DEA41DEDBED8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61D63C-AF44-074B-B018-FF04F373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C702B4-4A51-C54C-86A7-0C145C787BC4}"/>
                  </a:ext>
                </a:extLst>
              </p:cNvPr>
              <p:cNvSpPr txBox="1"/>
              <p:nvPr/>
            </p:nvSpPr>
            <p:spPr>
              <a:xfrm>
                <a:off x="5310154" y="174889"/>
                <a:ext cx="194098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C702B4-4A51-C54C-86A7-0C145C787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154" y="174889"/>
                <a:ext cx="1940980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BDD4F55-BF7F-F147-82EC-2D1304C19961}"/>
              </a:ext>
            </a:extLst>
          </p:cNvPr>
          <p:cNvSpPr txBox="1"/>
          <p:nvPr/>
        </p:nvSpPr>
        <p:spPr>
          <a:xfrm>
            <a:off x="223694" y="317020"/>
            <a:ext cx="225029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Density of states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87B2FD-D1FF-FA41-B7D4-43C6C7D51201}"/>
              </a:ext>
            </a:extLst>
          </p:cNvPr>
          <p:cNvGrpSpPr/>
          <p:nvPr/>
        </p:nvGrpSpPr>
        <p:grpSpPr>
          <a:xfrm>
            <a:off x="30848" y="3073868"/>
            <a:ext cx="5279306" cy="3669118"/>
            <a:chOff x="323557" y="979581"/>
            <a:chExt cx="5279306" cy="36691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E84C22-FAE2-CF4D-813A-0AB3F3C3F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57" y="979581"/>
              <a:ext cx="5279306" cy="366911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71A8DFA-A784-4246-81E9-A81368A41984}"/>
                </a:ext>
              </a:extLst>
            </p:cNvPr>
            <p:cNvGrpSpPr/>
            <p:nvPr/>
          </p:nvGrpSpPr>
          <p:grpSpPr>
            <a:xfrm>
              <a:off x="3559502" y="2255275"/>
              <a:ext cx="910121" cy="1134543"/>
              <a:chOff x="3559502" y="2870135"/>
              <a:chExt cx="910121" cy="11345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796DF49-3D00-5D42-BF0B-561EEF97B249}"/>
                      </a:ext>
                    </a:extLst>
                  </p:cNvPr>
                  <p:cNvSpPr txBox="1"/>
                  <p:nvPr/>
                </p:nvSpPr>
                <p:spPr>
                  <a:xfrm>
                    <a:off x="3559502" y="2870135"/>
                    <a:ext cx="910121" cy="52591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796DF49-3D00-5D42-BF0B-561EEF97B2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9502" y="2870135"/>
                    <a:ext cx="910121" cy="52591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381" r="-2740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Triangle 7">
                <a:extLst>
                  <a:ext uri="{FF2B5EF4-FFF2-40B4-BE49-F238E27FC236}">
                    <a16:creationId xmlns:a16="http://schemas.microsoft.com/office/drawing/2014/main" id="{BEAC573E-008E-2F40-80B7-B6D06B5C7B11}"/>
                  </a:ext>
                </a:extLst>
              </p:cNvPr>
              <p:cNvSpPr/>
              <p:nvPr/>
            </p:nvSpPr>
            <p:spPr>
              <a:xfrm>
                <a:off x="3780608" y="3712606"/>
                <a:ext cx="135924" cy="292072"/>
              </a:xfrm>
              <a:custGeom>
                <a:avLst/>
                <a:gdLst>
                  <a:gd name="connsiteX0" fmla="*/ 0 w 135924"/>
                  <a:gd name="connsiteY0" fmla="*/ 283606 h 283606"/>
                  <a:gd name="connsiteX1" fmla="*/ 67962 w 135924"/>
                  <a:gd name="connsiteY1" fmla="*/ 0 h 283606"/>
                  <a:gd name="connsiteX2" fmla="*/ 135924 w 135924"/>
                  <a:gd name="connsiteY2" fmla="*/ 283606 h 283606"/>
                  <a:gd name="connsiteX3" fmla="*/ 0 w 135924"/>
                  <a:gd name="connsiteY3" fmla="*/ 283606 h 283606"/>
                  <a:gd name="connsiteX0" fmla="*/ 0 w 135924"/>
                  <a:gd name="connsiteY0" fmla="*/ 300539 h 300539"/>
                  <a:gd name="connsiteX1" fmla="*/ 34095 w 135924"/>
                  <a:gd name="connsiteY1" fmla="*/ 0 h 300539"/>
                  <a:gd name="connsiteX2" fmla="*/ 135924 w 135924"/>
                  <a:gd name="connsiteY2" fmla="*/ 300539 h 300539"/>
                  <a:gd name="connsiteX3" fmla="*/ 0 w 135924"/>
                  <a:gd name="connsiteY3" fmla="*/ 300539 h 300539"/>
                  <a:gd name="connsiteX0" fmla="*/ 0 w 135924"/>
                  <a:gd name="connsiteY0" fmla="*/ 292072 h 292072"/>
                  <a:gd name="connsiteX1" fmla="*/ 228 w 135924"/>
                  <a:gd name="connsiteY1" fmla="*/ 0 h 292072"/>
                  <a:gd name="connsiteX2" fmla="*/ 135924 w 135924"/>
                  <a:gd name="connsiteY2" fmla="*/ 292072 h 292072"/>
                  <a:gd name="connsiteX3" fmla="*/ 0 w 135924"/>
                  <a:gd name="connsiteY3" fmla="*/ 292072 h 29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924" h="292072">
                    <a:moveTo>
                      <a:pt x="0" y="292072"/>
                    </a:moveTo>
                    <a:lnTo>
                      <a:pt x="228" y="0"/>
                    </a:lnTo>
                    <a:lnTo>
                      <a:pt x="135924" y="292072"/>
                    </a:lnTo>
                    <a:lnTo>
                      <a:pt x="0" y="292072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9D4D4CD-7B1B-2C43-9912-98D6E8EA8409}"/>
                    </a:ext>
                  </a:extLst>
                </p:cNvPr>
                <p:cNvSpPr txBox="1"/>
                <p:nvPr/>
              </p:nvSpPr>
              <p:spPr>
                <a:xfrm>
                  <a:off x="1794294" y="3646048"/>
                  <a:ext cx="939809" cy="5666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9D4D4CD-7B1B-2C43-9912-98D6E8EA84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4294" y="3646048"/>
                  <a:ext cx="939809" cy="566694"/>
                </a:xfrm>
                <a:prstGeom prst="rect">
                  <a:avLst/>
                </a:prstGeom>
                <a:blipFill>
                  <a:blip r:embed="rId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F69B77BE-08BC-474E-ADE9-276AE9298993}"/>
                </a:ext>
              </a:extLst>
            </p:cNvPr>
            <p:cNvSpPr/>
            <p:nvPr/>
          </p:nvSpPr>
          <p:spPr>
            <a:xfrm>
              <a:off x="1046064" y="3715600"/>
              <a:ext cx="748230" cy="518432"/>
            </a:xfrm>
            <a:custGeom>
              <a:avLst/>
              <a:gdLst>
                <a:gd name="connsiteX0" fmla="*/ 0 w 644609"/>
                <a:gd name="connsiteY0" fmla="*/ 1110406 h 1110406"/>
                <a:gd name="connsiteX1" fmla="*/ 322305 w 644609"/>
                <a:gd name="connsiteY1" fmla="*/ 0 h 1110406"/>
                <a:gd name="connsiteX2" fmla="*/ 644609 w 644609"/>
                <a:gd name="connsiteY2" fmla="*/ 1110406 h 1110406"/>
                <a:gd name="connsiteX3" fmla="*/ 0 w 644609"/>
                <a:gd name="connsiteY3" fmla="*/ 1110406 h 1110406"/>
                <a:gd name="connsiteX0" fmla="*/ 0 w 644609"/>
                <a:gd name="connsiteY0" fmla="*/ 1096118 h 1096118"/>
                <a:gd name="connsiteX1" fmla="*/ 636630 w 644609"/>
                <a:gd name="connsiteY1" fmla="*/ 0 h 1096118"/>
                <a:gd name="connsiteX2" fmla="*/ 644609 w 644609"/>
                <a:gd name="connsiteY2" fmla="*/ 1096118 h 1096118"/>
                <a:gd name="connsiteX3" fmla="*/ 0 w 644609"/>
                <a:gd name="connsiteY3" fmla="*/ 1096118 h 109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609" h="1096118">
                  <a:moveTo>
                    <a:pt x="0" y="1096118"/>
                  </a:moveTo>
                  <a:lnTo>
                    <a:pt x="636630" y="0"/>
                  </a:lnTo>
                  <a:cubicBezTo>
                    <a:pt x="639290" y="365373"/>
                    <a:pt x="641949" y="730745"/>
                    <a:pt x="644609" y="1096118"/>
                  </a:cubicBezTo>
                  <a:lnTo>
                    <a:pt x="0" y="1096118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000E6E-E696-3842-9109-F008A51AEF3E}"/>
                  </a:ext>
                </a:extLst>
              </p:cNvPr>
              <p:cNvSpPr txBox="1"/>
              <p:nvPr/>
            </p:nvSpPr>
            <p:spPr>
              <a:xfrm>
                <a:off x="223694" y="947116"/>
                <a:ext cx="3683637" cy="395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a linear dispersion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000E6E-E696-3842-9109-F008A51AE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" y="947116"/>
                <a:ext cx="3683637" cy="395493"/>
              </a:xfrm>
              <a:prstGeom prst="rect">
                <a:avLst/>
              </a:prstGeom>
              <a:blipFill>
                <a:blip r:embed="rId6"/>
                <a:stretch>
                  <a:fillRect l="-1375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60236C-223B-B744-B6A9-27F7F7626091}"/>
                  </a:ext>
                </a:extLst>
              </p:cNvPr>
              <p:cNvSpPr txBox="1"/>
              <p:nvPr/>
            </p:nvSpPr>
            <p:spPr>
              <a:xfrm>
                <a:off x="223694" y="1600279"/>
                <a:ext cx="1749582" cy="707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60236C-223B-B744-B6A9-27F7F7626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4" y="1600279"/>
                <a:ext cx="1749582" cy="707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91CDD9-DFAD-DA4E-B523-818E13AF9A01}"/>
                  </a:ext>
                </a:extLst>
              </p:cNvPr>
              <p:cNvSpPr txBox="1"/>
              <p:nvPr/>
            </p:nvSpPr>
            <p:spPr>
              <a:xfrm>
                <a:off x="5391097" y="3550240"/>
                <a:ext cx="2403863" cy="672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keep in mind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can change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91CDD9-DFAD-DA4E-B523-818E13AF9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097" y="3550240"/>
                <a:ext cx="2403863" cy="672492"/>
              </a:xfrm>
              <a:prstGeom prst="rect">
                <a:avLst/>
              </a:prstGeom>
              <a:blipFill>
                <a:blip r:embed="rId8"/>
                <a:stretch>
                  <a:fillRect l="-1571" t="-3774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08CA20-FDF6-D74C-805B-9A554DF98C38}"/>
                  </a:ext>
                </a:extLst>
              </p:cNvPr>
              <p:cNvSpPr txBox="1"/>
              <p:nvPr/>
            </p:nvSpPr>
            <p:spPr>
              <a:xfrm>
                <a:off x="5421430" y="4428721"/>
                <a:ext cx="2747804" cy="730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08CA20-FDF6-D74C-805B-9A554DF98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430" y="4428721"/>
                <a:ext cx="2747804" cy="730136"/>
              </a:xfrm>
              <a:prstGeom prst="rect">
                <a:avLst/>
              </a:prstGeom>
              <a:blipFill>
                <a:blip r:embed="rId9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B1A7A1-45F6-B045-A50C-8954E5006DF3}"/>
                  </a:ext>
                </a:extLst>
              </p:cNvPr>
              <p:cNvSpPr txBox="1"/>
              <p:nvPr/>
            </p:nvSpPr>
            <p:spPr>
              <a:xfrm>
                <a:off x="5479192" y="5413022"/>
                <a:ext cx="3272073" cy="949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and that is our </a:t>
                </a:r>
              </a:p>
              <a:p>
                <a:r>
                  <a:rPr lang="en-US" dirty="0"/>
                  <a:t>Van Hove singularity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B1A7A1-45F6-B045-A50C-8954E5006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92" y="5413022"/>
                <a:ext cx="3272073" cy="949491"/>
              </a:xfrm>
              <a:prstGeom prst="rect">
                <a:avLst/>
              </a:prstGeom>
              <a:blipFill>
                <a:blip r:embed="rId10"/>
                <a:stretch>
                  <a:fillRect l="-1158" t="-131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5CC73EF-51E9-0140-BD06-0F535913047A}"/>
              </a:ext>
            </a:extLst>
          </p:cNvPr>
          <p:cNvSpPr txBox="1"/>
          <p:nvPr/>
        </p:nvSpPr>
        <p:spPr>
          <a:xfrm>
            <a:off x="2066503" y="1799916"/>
            <a:ext cx="1989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(same as first derivation)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3E35-C8F6-CE46-B8B5-3302E5C35C17}"/>
              </a:ext>
            </a:extLst>
          </p:cNvPr>
          <p:cNvSpPr txBox="1"/>
          <p:nvPr/>
        </p:nvSpPr>
        <p:spPr>
          <a:xfrm>
            <a:off x="5310154" y="1009359"/>
            <a:ext cx="3610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we are only looking at</a:t>
            </a:r>
          </a:p>
          <a:p>
            <a:r>
              <a:rPr lang="en-US" dirty="0"/>
              <a:t>only one branch. Sometimes we approximate all three acoustic branches as one branch with average group and phase velocities.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71EE5A-56E8-614C-B578-169540649470}"/>
                  </a:ext>
                </a:extLst>
              </p:cNvPr>
              <p:cNvSpPr txBox="1"/>
              <p:nvPr/>
            </p:nvSpPr>
            <p:spPr>
              <a:xfrm>
                <a:off x="5803715" y="2568328"/>
                <a:ext cx="1983235" cy="739433"/>
              </a:xfrm>
              <a:prstGeom prst="rect">
                <a:avLst/>
              </a:prstGeom>
              <a:solidFill>
                <a:srgbClr val="FFFF00">
                  <a:alpha val="33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71EE5A-56E8-614C-B578-16954064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15" y="2568328"/>
                <a:ext cx="1983235" cy="7394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686C68A-8F60-7844-97DE-EEA36856C430}"/>
              </a:ext>
            </a:extLst>
          </p:cNvPr>
          <p:cNvSpPr txBox="1"/>
          <p:nvPr/>
        </p:nvSpPr>
        <p:spPr>
          <a:xfrm>
            <a:off x="8079221" y="46892"/>
            <a:ext cx="1034322" cy="369332"/>
          </a:xfrm>
          <a:prstGeom prst="rect">
            <a:avLst/>
          </a:prstGeom>
          <a:solidFill>
            <a:schemeClr val="accent1">
              <a:lumMod val="75000"/>
              <a:alpha val="3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 board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7BF45A-90BB-AA46-9765-37B266F9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2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13773-75CC-CF4C-B0D7-78E9ADC6C8CE}"/>
              </a:ext>
            </a:extLst>
          </p:cNvPr>
          <p:cNvSpPr txBox="1"/>
          <p:nvPr/>
        </p:nvSpPr>
        <p:spPr>
          <a:xfrm>
            <a:off x="323557" y="295421"/>
            <a:ext cx="324588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Phonon band structures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44D8B-99F7-8049-8045-F30FA7AE6184}"/>
              </a:ext>
            </a:extLst>
          </p:cNvPr>
          <p:cNvSpPr txBox="1"/>
          <p:nvPr/>
        </p:nvSpPr>
        <p:spPr>
          <a:xfrm>
            <a:off x="323557" y="1055076"/>
            <a:ext cx="83699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solid-state physics classes will derive an analytical dispersion for a 1D chain.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haven’t seen this, read </a:t>
            </a:r>
            <a:r>
              <a:rPr lang="en-US" b="1" dirty="0"/>
              <a:t>Kittel, Intro. to Solid State physics Chapter 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of the intuition gained from the 1D case extends to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The math for a 3D crystal, which is used to calculate real dispersion relations is given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Wallace, Thermodynamics of Crystals, Chapter 3.10.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2"/>
              </a:rPr>
              <a:t>Hanus, Thesis, Section 2.2.1 and Appendix B.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337C9-0260-984A-8021-A15E36EBA8AE}"/>
              </a:ext>
            </a:extLst>
          </p:cNvPr>
          <p:cNvSpPr txBox="1"/>
          <p:nvPr/>
        </p:nvSpPr>
        <p:spPr>
          <a:xfrm>
            <a:off x="474210" y="3363400"/>
            <a:ext cx="77316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Here we will outline the procedure for computing phonon properties: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frequencies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eigenvectors </a:t>
            </a:r>
          </a:p>
          <a:p>
            <a:pPr marL="295275"/>
            <a:r>
              <a:rPr lang="en-US" dirty="0"/>
              <a:t>(mode shape)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8ADD79-2A56-8A45-A63C-5590732A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481" y="3895402"/>
            <a:ext cx="2693791" cy="2469308"/>
          </a:xfrm>
          <a:prstGeom prst="rect">
            <a:avLst/>
          </a:prstGeom>
        </p:spPr>
      </p:pic>
      <p:pic>
        <p:nvPicPr>
          <p:cNvPr id="21" name="Picture 20" descr="A picture containing abacus, ball, board&#10;&#10;Description automatically generated">
            <a:extLst>
              <a:ext uri="{FF2B5EF4-FFF2-40B4-BE49-F238E27FC236}">
                <a16:creationId xmlns:a16="http://schemas.microsoft.com/office/drawing/2014/main" id="{CA58A608-85AE-D949-BA09-FEEFF99F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684" y="4987137"/>
            <a:ext cx="1895586" cy="13775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16D3F5-079D-1247-AE08-938485737CD9}"/>
              </a:ext>
            </a:extLst>
          </p:cNvPr>
          <p:cNvCxnSpPr/>
          <p:nvPr/>
        </p:nvCxnSpPr>
        <p:spPr>
          <a:xfrm>
            <a:off x="2161309" y="4560125"/>
            <a:ext cx="335074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6F0BE5-2BCE-FD40-AEA0-1572B97FA071}"/>
              </a:ext>
            </a:extLst>
          </p:cNvPr>
          <p:cNvCxnSpPr>
            <a:cxnSpLocks/>
          </p:cNvCxnSpPr>
          <p:nvPr/>
        </p:nvCxnSpPr>
        <p:spPr>
          <a:xfrm>
            <a:off x="2215309" y="5365667"/>
            <a:ext cx="15135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75179CE-CB02-E94A-A6D8-4A48BAC9750B}"/>
              </a:ext>
            </a:extLst>
          </p:cNvPr>
          <p:cNvSpPr/>
          <p:nvPr/>
        </p:nvSpPr>
        <p:spPr>
          <a:xfrm>
            <a:off x="6584062" y="4808098"/>
            <a:ext cx="45719" cy="497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971B1E-E561-EF4D-9696-EF2B2D619503}"/>
              </a:ext>
            </a:extLst>
          </p:cNvPr>
          <p:cNvCxnSpPr/>
          <p:nvPr/>
        </p:nvCxnSpPr>
        <p:spPr>
          <a:xfrm flipH="1">
            <a:off x="5900516" y="4858719"/>
            <a:ext cx="647518" cy="2713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7B44C-4C8D-0643-A537-3D52F1EC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1C8DB-5219-384B-918E-2A0834CF5E2C}"/>
              </a:ext>
            </a:extLst>
          </p:cNvPr>
          <p:cNvSpPr txBox="1"/>
          <p:nvPr/>
        </p:nvSpPr>
        <p:spPr>
          <a:xfrm>
            <a:off x="323557" y="295421"/>
            <a:ext cx="324588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Phonon band structures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943DF4-662C-AC4E-9E2C-74C7F7F86331}"/>
                  </a:ext>
                </a:extLst>
              </p:cNvPr>
              <p:cNvSpPr txBox="1"/>
              <p:nvPr/>
            </p:nvSpPr>
            <p:spPr>
              <a:xfrm>
                <a:off x="165640" y="3002706"/>
                <a:ext cx="17808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𝑚𝑎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943DF4-662C-AC4E-9E2C-74C7F7F86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40" y="3002706"/>
                <a:ext cx="1780861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283AB1-23EE-0E46-90CE-150D352C9EA5}"/>
              </a:ext>
            </a:extLst>
          </p:cNvPr>
          <p:cNvSpPr txBox="1"/>
          <p:nvPr/>
        </p:nvSpPr>
        <p:spPr>
          <a:xfrm>
            <a:off x="165640" y="1292549"/>
            <a:ext cx="512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Simply solve the equations of motion (Newton’s law)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079AD-8BCE-B74B-9579-503CA4F1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01" y="2358760"/>
            <a:ext cx="2138810" cy="2057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73747B-8897-7145-AC6D-CBB7C4127F69}"/>
                  </a:ext>
                </a:extLst>
              </p:cNvPr>
              <p:cNvSpPr txBox="1"/>
              <p:nvPr/>
            </p:nvSpPr>
            <p:spPr>
              <a:xfrm>
                <a:off x="6018598" y="2927557"/>
                <a:ext cx="2420727" cy="79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73747B-8897-7145-AC6D-CBB7C4127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598" y="2927557"/>
                <a:ext cx="2420727" cy="798295"/>
              </a:xfrm>
              <a:prstGeom prst="rect">
                <a:avLst/>
              </a:prstGeom>
              <a:blipFill>
                <a:blip r:embed="rId4"/>
                <a:stretch>
                  <a:fillRect l="-21354" t="-117460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FECD5-0A5C-DD4C-AF8C-885B67B3C5AA}"/>
                  </a:ext>
                </a:extLst>
              </p:cNvPr>
              <p:cNvSpPr txBox="1"/>
              <p:nvPr/>
            </p:nvSpPr>
            <p:spPr>
              <a:xfrm>
                <a:off x="6804973" y="2206027"/>
                <a:ext cx="1351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FECD5-0A5C-DD4C-AF8C-885B67B3C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73" y="2206027"/>
                <a:ext cx="13514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E04CDF-28CB-3642-A700-EE78B2C4AD1A}"/>
              </a:ext>
            </a:extLst>
          </p:cNvPr>
          <p:cNvCxnSpPr/>
          <p:nvPr/>
        </p:nvCxnSpPr>
        <p:spPr>
          <a:xfrm flipH="1">
            <a:off x="6826079" y="2565448"/>
            <a:ext cx="402882" cy="362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A0E6A8-0BC9-7C4B-9794-F2867B5141E5}"/>
              </a:ext>
            </a:extLst>
          </p:cNvPr>
          <p:cNvCxnSpPr>
            <a:cxnSpLocks/>
          </p:cNvCxnSpPr>
          <p:nvPr/>
        </p:nvCxnSpPr>
        <p:spPr>
          <a:xfrm>
            <a:off x="7332131" y="2565448"/>
            <a:ext cx="0" cy="3720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6F218D-46B5-3D4B-9D49-D4C64CF020C5}"/>
              </a:ext>
            </a:extLst>
          </p:cNvPr>
          <p:cNvCxnSpPr>
            <a:cxnSpLocks/>
          </p:cNvCxnSpPr>
          <p:nvPr/>
        </p:nvCxnSpPr>
        <p:spPr>
          <a:xfrm flipH="1">
            <a:off x="7817910" y="2551160"/>
            <a:ext cx="1" cy="3720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9CA78F-A7AF-D640-9C3D-F8EC14886C8C}"/>
              </a:ext>
            </a:extLst>
          </p:cNvPr>
          <p:cNvCxnSpPr>
            <a:cxnSpLocks/>
          </p:cNvCxnSpPr>
          <p:nvPr/>
        </p:nvCxnSpPr>
        <p:spPr>
          <a:xfrm>
            <a:off x="8036442" y="2546783"/>
            <a:ext cx="120964" cy="3716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88FAD-5822-344B-B861-9B7BB0F6769D}"/>
                  </a:ext>
                </a:extLst>
              </p:cNvPr>
              <p:cNvSpPr txBox="1"/>
              <p:nvPr/>
            </p:nvSpPr>
            <p:spPr>
              <a:xfrm>
                <a:off x="4206030" y="2358760"/>
                <a:ext cx="167385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: atom label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: direction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88FAD-5822-344B-B861-9B7BB0F67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030" y="2358760"/>
                <a:ext cx="1673856" cy="923330"/>
              </a:xfrm>
              <a:prstGeom prst="rect">
                <a:avLst/>
              </a:prstGeom>
              <a:blipFill>
                <a:blip r:embed="rId6"/>
                <a:stretch>
                  <a:fillRect t="-2740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255FFC-176B-4B49-8596-02E6C42EC0BE}"/>
                  </a:ext>
                </a:extLst>
              </p:cNvPr>
              <p:cNvSpPr txBox="1"/>
              <p:nvPr/>
            </p:nvSpPr>
            <p:spPr>
              <a:xfrm>
                <a:off x="3922647" y="4191354"/>
                <a:ext cx="8120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255FFC-176B-4B49-8596-02E6C42EC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647" y="4191354"/>
                <a:ext cx="812017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7AD55C-2DD9-5E48-ABAB-3B6DF7F7DED3}"/>
              </a:ext>
            </a:extLst>
          </p:cNvPr>
          <p:cNvCxnSpPr/>
          <p:nvPr/>
        </p:nvCxnSpPr>
        <p:spPr>
          <a:xfrm>
            <a:off x="4085311" y="4125279"/>
            <a:ext cx="48668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0B64E3-579D-934A-B9C8-63465E311EDB}"/>
                  </a:ext>
                </a:extLst>
              </p:cNvPr>
              <p:cNvSpPr txBox="1"/>
              <p:nvPr/>
            </p:nvSpPr>
            <p:spPr>
              <a:xfrm>
                <a:off x="4604344" y="3268409"/>
                <a:ext cx="8437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0B64E3-579D-934A-B9C8-63465E311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344" y="3268409"/>
                <a:ext cx="843757" cy="646331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86F7E1-DCD0-1D42-8C0B-7731A2907478}"/>
              </a:ext>
            </a:extLst>
          </p:cNvPr>
          <p:cNvCxnSpPr/>
          <p:nvPr/>
        </p:nvCxnSpPr>
        <p:spPr>
          <a:xfrm>
            <a:off x="4079426" y="3467528"/>
            <a:ext cx="48668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9733FB-2F9A-B746-BFBD-CE23DFAA5610}"/>
                  </a:ext>
                </a:extLst>
              </p:cNvPr>
              <p:cNvSpPr txBox="1"/>
              <p:nvPr/>
            </p:nvSpPr>
            <p:spPr>
              <a:xfrm>
                <a:off x="6018598" y="4242984"/>
                <a:ext cx="2437975" cy="752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know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/>
                  <a:t> ,</a:t>
                </a:r>
              </a:p>
              <a:p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.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9733FB-2F9A-B746-BFBD-CE23DFAA5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598" y="4242984"/>
                <a:ext cx="2437975" cy="752835"/>
              </a:xfrm>
              <a:prstGeom prst="rect">
                <a:avLst/>
              </a:prstGeom>
              <a:blipFill>
                <a:blip r:embed="rId9"/>
                <a:stretch>
                  <a:fillRect l="-2073" r="-1036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C2A392-4FEF-044E-9A89-001EA905FCD6}"/>
                  </a:ext>
                </a:extLst>
              </p:cNvPr>
              <p:cNvSpPr txBox="1"/>
              <p:nvPr/>
            </p:nvSpPr>
            <p:spPr>
              <a:xfrm>
                <a:off x="2424458" y="5357813"/>
                <a:ext cx="5682581" cy="1582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Databases for interatomic force constants (IFCs)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bSup>
                  </m:oMath>
                </a14:m>
                <a:r>
                  <a:rPr lang="en-U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Phonopy</a:t>
                </a:r>
                <a:r>
                  <a:rPr lang="en-US" dirty="0"/>
                  <a:t>: </a:t>
                </a:r>
                <a:r>
                  <a:rPr lang="en-US" dirty="0">
                    <a:hlinkClick r:id="rId10"/>
                  </a:rPr>
                  <a:t>http://phonondb.mtl.kyoto-u.ac.jp/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almaBTE</a:t>
                </a:r>
                <a:r>
                  <a:rPr lang="en-US" dirty="0"/>
                  <a:t>: </a:t>
                </a:r>
                <a:r>
                  <a:rPr lang="en-US" dirty="0">
                    <a:hlinkClick r:id="rId11"/>
                  </a:rPr>
                  <a:t>http://www.almabte.eu/index.php/database/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C2A392-4FEF-044E-9A89-001EA905F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458" y="5357813"/>
                <a:ext cx="5682581" cy="1582806"/>
              </a:xfrm>
              <a:prstGeom prst="rect">
                <a:avLst/>
              </a:prstGeom>
              <a:blipFill>
                <a:blip r:embed="rId12"/>
                <a:stretch>
                  <a:fillRect l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C3F811A-D918-3847-A3AB-D95A87562FF5}"/>
              </a:ext>
            </a:extLst>
          </p:cNvPr>
          <p:cNvSpPr txBox="1"/>
          <p:nvPr/>
        </p:nvSpPr>
        <p:spPr>
          <a:xfrm>
            <a:off x="3700450" y="293821"/>
            <a:ext cx="10388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Set up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78D8C67-4058-7749-9DC1-A5EF2EAC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2" grpId="0"/>
      <p:bldP spid="13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extLst>
              <a:ext uri="{FF2B5EF4-FFF2-40B4-BE49-F238E27FC236}">
                <a16:creationId xmlns:a16="http://schemas.microsoft.com/office/drawing/2014/main" id="{D44AC42E-7373-E242-ACED-2219E2DB6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527" y="825711"/>
            <a:ext cx="2228301" cy="2228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9A90F2-E8D9-8847-812A-106490059BA6}"/>
                  </a:ext>
                </a:extLst>
              </p:cNvPr>
              <p:cNvSpPr txBox="1"/>
              <p:nvPr/>
            </p:nvSpPr>
            <p:spPr>
              <a:xfrm>
                <a:off x="1088861" y="1565436"/>
                <a:ext cx="2228302" cy="846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𝑖𝑁𝑥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9A90F2-E8D9-8847-812A-106490059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861" y="1565436"/>
                <a:ext cx="2228302" cy="846129"/>
              </a:xfrm>
              <a:prstGeom prst="rect">
                <a:avLst/>
              </a:prstGeom>
              <a:blipFill>
                <a:blip r:embed="rId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FE52C74-4B96-964F-AF9B-BB402F8A6597}"/>
              </a:ext>
            </a:extLst>
          </p:cNvPr>
          <p:cNvSpPr txBox="1"/>
          <p:nvPr/>
        </p:nvSpPr>
        <p:spPr>
          <a:xfrm>
            <a:off x="323557" y="889584"/>
            <a:ext cx="39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Expressing a function as a Fourier Series: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4F14D-A3A4-8347-8563-B369C495F5F1}"/>
              </a:ext>
            </a:extLst>
          </p:cNvPr>
          <p:cNvSpPr/>
          <p:nvPr/>
        </p:nvSpPr>
        <p:spPr>
          <a:xfrm>
            <a:off x="323557" y="871226"/>
            <a:ext cx="8658223" cy="21032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1E2D2-BB09-724F-8314-15832D880532}"/>
              </a:ext>
            </a:extLst>
          </p:cNvPr>
          <p:cNvSpPr txBox="1"/>
          <p:nvPr/>
        </p:nvSpPr>
        <p:spPr>
          <a:xfrm>
            <a:off x="323557" y="295421"/>
            <a:ext cx="208140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Required math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602384-4DE5-3A48-B87C-CD48672CAC95}"/>
                  </a:ext>
                </a:extLst>
              </p:cNvPr>
              <p:cNvSpPr/>
              <p:nvPr/>
            </p:nvSpPr>
            <p:spPr>
              <a:xfrm>
                <a:off x="323557" y="3046385"/>
                <a:ext cx="8672512" cy="36468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602384-4DE5-3A48-B87C-CD48672CA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57" y="3046385"/>
                <a:ext cx="8672512" cy="36468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4D5C2B-5047-6745-B60C-89B0EEFA9000}"/>
                  </a:ext>
                </a:extLst>
              </p:cNvPr>
              <p:cNvSpPr txBox="1"/>
              <p:nvPr/>
            </p:nvSpPr>
            <p:spPr>
              <a:xfrm>
                <a:off x="611807" y="3679464"/>
                <a:ext cx="2095830" cy="7325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4D5C2B-5047-6745-B60C-89B0EEFA9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07" y="3679464"/>
                <a:ext cx="2095830" cy="732573"/>
              </a:xfrm>
              <a:prstGeom prst="rect">
                <a:avLst/>
              </a:prstGeom>
              <a:blipFill>
                <a:blip r:embed="rId5"/>
                <a:stretch>
                  <a:fillRect l="-60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E1747-8B48-0043-AD36-285F92D40A72}"/>
                  </a:ext>
                </a:extLst>
              </p:cNvPr>
              <p:cNvSpPr txBox="1"/>
              <p:nvPr/>
            </p:nvSpPr>
            <p:spPr>
              <a:xfrm>
                <a:off x="771017" y="5395021"/>
                <a:ext cx="1485663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2E1747-8B48-0043-AD36-285F92D40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17" y="5395021"/>
                <a:ext cx="1485663" cy="703526"/>
              </a:xfrm>
              <a:prstGeom prst="rect">
                <a:avLst/>
              </a:prstGeom>
              <a:blipFill>
                <a:blip r:embed="rId6"/>
                <a:stretch>
                  <a:fillRect l="-15254" t="-139286" r="-1695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D261E-CD66-7645-B639-1462906BF326}"/>
                  </a:ext>
                </a:extLst>
              </p:cNvPr>
              <p:cNvSpPr txBox="1"/>
              <p:nvPr/>
            </p:nvSpPr>
            <p:spPr>
              <a:xfrm>
                <a:off x="6065136" y="3082871"/>
                <a:ext cx="2582823" cy="3838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/>
                  <a:t> work</a:t>
                </a:r>
              </a:p>
              <a:p>
                <a:r>
                  <a:rPr lang="en-US" sz="1600" dirty="0"/>
                  <a:t> </a:t>
                </a:r>
              </a:p>
              <a:p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+0+2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0+0+0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1+0−3</m:t>
                              </m:r>
                            </m:e>
                          </m:mr>
                        </m:m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as do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=1,1</m:t>
                    </m:r>
                  </m:oMath>
                </a14:m>
                <a:r>
                  <a:rPr lang="en-US" sz="1600" dirty="0"/>
                  <a:t>    and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1D261E-CD66-7645-B639-1462906B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36" y="3082871"/>
                <a:ext cx="2582823" cy="3838423"/>
              </a:xfrm>
              <a:prstGeom prst="rect">
                <a:avLst/>
              </a:prstGeom>
              <a:blipFill>
                <a:blip r:embed="rId7"/>
                <a:stretch>
                  <a:fillRect l="-4412" t="-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1542B7-0942-3649-B367-C80C1F1A45BA}"/>
              </a:ext>
            </a:extLst>
          </p:cNvPr>
          <p:cNvCxnSpPr>
            <a:cxnSpLocks/>
          </p:cNvCxnSpPr>
          <p:nvPr/>
        </p:nvCxnSpPr>
        <p:spPr>
          <a:xfrm>
            <a:off x="1233506" y="4611804"/>
            <a:ext cx="0" cy="5383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D28C59-F475-6748-B83A-FB28144C6284}"/>
              </a:ext>
            </a:extLst>
          </p:cNvPr>
          <p:cNvSpPr txBox="1"/>
          <p:nvPr/>
        </p:nvSpPr>
        <p:spPr>
          <a:xfrm>
            <a:off x="1287055" y="4696324"/>
            <a:ext cx="203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Diagonalize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FCEE9-F202-3146-ABF1-31B65979725E}"/>
              </a:ext>
            </a:extLst>
          </p:cNvPr>
          <p:cNvSpPr txBox="1"/>
          <p:nvPr/>
        </p:nvSpPr>
        <p:spPr>
          <a:xfrm>
            <a:off x="370202" y="3045344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diagonalization: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84B77A-5228-3145-8CF0-B315BE39E48C}"/>
                  </a:ext>
                </a:extLst>
              </p:cNvPr>
              <p:cNvSpPr txBox="1"/>
              <p:nvPr/>
            </p:nvSpPr>
            <p:spPr>
              <a:xfrm>
                <a:off x="361631" y="6078800"/>
                <a:ext cx="4785797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Find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600" dirty="0"/>
                  <a:t>‘s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‘s that obey this equation</a:t>
                </a:r>
              </a:p>
              <a:p>
                <a:r>
                  <a:rPr lang="en-US" sz="1600" dirty="0"/>
                  <a:t>(There are 3 combinations in this case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/>
                  <a:t> is 3 x 3)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84B77A-5228-3145-8CF0-B315BE39E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31" y="6078800"/>
                <a:ext cx="4785797" cy="604589"/>
              </a:xfrm>
              <a:prstGeom prst="rect">
                <a:avLst/>
              </a:prstGeom>
              <a:blipFill>
                <a:blip r:embed="rId8"/>
                <a:stretch>
                  <a:fillRect l="-529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C71519-244B-F947-8FD2-DD08F4F57335}"/>
                  </a:ext>
                </a:extLst>
              </p:cNvPr>
              <p:cNvSpPr txBox="1"/>
              <p:nvPr/>
            </p:nvSpPr>
            <p:spPr>
              <a:xfrm>
                <a:off x="2707637" y="5425181"/>
                <a:ext cx="20399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phonons)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C71519-244B-F947-8FD2-DD08F4F57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637" y="5425181"/>
                <a:ext cx="2039917" cy="276999"/>
              </a:xfrm>
              <a:prstGeom prst="rect">
                <a:avLst/>
              </a:prstGeom>
              <a:blipFill>
                <a:blip r:embed="rId9"/>
                <a:stretch>
                  <a:fillRect l="-6173" t="-21739" r="-5556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AD14DD-6E0C-5741-89A5-BCBB8B3B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4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E941DC-74D4-D443-8F3E-DAB7CB91D533}"/>
              </a:ext>
            </a:extLst>
          </p:cNvPr>
          <p:cNvSpPr txBox="1"/>
          <p:nvPr/>
        </p:nvSpPr>
        <p:spPr>
          <a:xfrm>
            <a:off x="323557" y="295421"/>
            <a:ext cx="324588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Phonon band structures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13E62-2706-6D4C-8073-9213C93F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67" y="1293450"/>
            <a:ext cx="3245890" cy="988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09B0E5-94EA-D546-9C68-41B8D90A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5" y="3921926"/>
            <a:ext cx="3019538" cy="1009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52470C-7ED7-3F40-BB53-E7A3F4BEC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49" y="5376082"/>
            <a:ext cx="4940300" cy="124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72A861-0A28-A94A-A00C-E648E488FF71}"/>
                  </a:ext>
                </a:extLst>
              </p:cNvPr>
              <p:cNvSpPr txBox="1"/>
              <p:nvPr/>
            </p:nvSpPr>
            <p:spPr>
              <a:xfrm>
                <a:off x="323172" y="1014327"/>
                <a:ext cx="8597482" cy="3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   Express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 as a Fourier Series </a:t>
                </a:r>
                <a:r>
                  <a:rPr lang="en-US" sz="1600" dirty="0"/>
                  <a:t>(the Fourier coefficients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1600" dirty="0"/>
                  <a:t>” are a bit more complicated here)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72A861-0A28-A94A-A00C-E648E488F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72" y="1014327"/>
                <a:ext cx="8597482" cy="370358"/>
              </a:xfrm>
              <a:prstGeom prst="rect">
                <a:avLst/>
              </a:prstGeom>
              <a:blipFill>
                <a:blip r:embed="rId5"/>
                <a:stretch>
                  <a:fillRect l="-44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60741-AC06-0F48-BBFF-2EAE29BD81BD}"/>
                  </a:ext>
                </a:extLst>
              </p:cNvPr>
              <p:cNvSpPr txBox="1"/>
              <p:nvPr/>
            </p:nvSpPr>
            <p:spPr>
              <a:xfrm>
                <a:off x="251971" y="2297395"/>
                <a:ext cx="419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2.   Solve equation of motion (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60741-AC06-0F48-BBFF-2EAE29BD8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1" y="2297395"/>
                <a:ext cx="4195636" cy="369332"/>
              </a:xfrm>
              <a:prstGeom prst="rect">
                <a:avLst/>
              </a:prstGeom>
              <a:blipFill>
                <a:blip r:embed="rId8"/>
                <a:stretch>
                  <a:fillRect l="-120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748409-2DF7-A34D-8C6E-7C878429FF1F}"/>
                  </a:ext>
                </a:extLst>
              </p:cNvPr>
              <p:cNvSpPr txBox="1"/>
              <p:nvPr/>
            </p:nvSpPr>
            <p:spPr>
              <a:xfrm>
                <a:off x="610237" y="2705518"/>
                <a:ext cx="2420727" cy="798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748409-2DF7-A34D-8C6E-7C878429F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37" y="2705518"/>
                <a:ext cx="2420727" cy="798295"/>
              </a:xfrm>
              <a:prstGeom prst="rect">
                <a:avLst/>
              </a:prstGeom>
              <a:blipFill>
                <a:blip r:embed="rId9"/>
                <a:stretch>
                  <a:fillRect l="-21990" t="-115625" b="-15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E1C0B3F-8F50-B941-A052-DF90CFE66AE8}"/>
              </a:ext>
            </a:extLst>
          </p:cNvPr>
          <p:cNvSpPr txBox="1"/>
          <p:nvPr/>
        </p:nvSpPr>
        <p:spPr>
          <a:xfrm>
            <a:off x="251971" y="3612319"/>
            <a:ext cx="658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2a.   In solving we find its convenient to define the </a:t>
            </a:r>
            <a:r>
              <a:rPr lang="en-US" b="1" dirty="0"/>
              <a:t>Dynamical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45968F-F509-CC4C-BF08-0DD958707553}"/>
              </a:ext>
            </a:extLst>
          </p:cNvPr>
          <p:cNvSpPr txBox="1"/>
          <p:nvPr/>
        </p:nvSpPr>
        <p:spPr>
          <a:xfrm>
            <a:off x="251971" y="4920443"/>
            <a:ext cx="6781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2b.   Phonon ’eigenstates’ are the solutions you get when you        	diagonalize the Dynamical Matrix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A54F3-DC94-0A4C-ABE0-BCBD0C2F24EB}"/>
              </a:ext>
            </a:extLst>
          </p:cNvPr>
          <p:cNvSpPr txBox="1"/>
          <p:nvPr/>
        </p:nvSpPr>
        <p:spPr>
          <a:xfrm>
            <a:off x="3739588" y="384881"/>
            <a:ext cx="176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23897-FDC3-BF49-A65D-58F60D4F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550F3-29D8-384E-901E-049EF9638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751189"/>
            <a:ext cx="4940300" cy="124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4647F-8B3D-3E41-8CBC-114F5DD2BADE}"/>
              </a:ext>
            </a:extLst>
          </p:cNvPr>
          <p:cNvSpPr txBox="1"/>
          <p:nvPr/>
        </p:nvSpPr>
        <p:spPr>
          <a:xfrm>
            <a:off x="1538094" y="1995789"/>
            <a:ext cx="72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7810A2-D418-034B-9EA1-77175C6E0F91}"/>
                  </a:ext>
                </a:extLst>
              </p:cNvPr>
              <p:cNvSpPr txBox="1"/>
              <p:nvPr/>
            </p:nvSpPr>
            <p:spPr>
              <a:xfrm>
                <a:off x="2513097" y="1995789"/>
                <a:ext cx="1778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length vector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7810A2-D418-034B-9EA1-77175C6E0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097" y="1995789"/>
                <a:ext cx="1778949" cy="369332"/>
              </a:xfrm>
              <a:prstGeom prst="rect">
                <a:avLst/>
              </a:prstGeom>
              <a:blipFill>
                <a:blip r:embed="rId3"/>
                <a:stretch>
                  <a:fillRect t="-3333" r="-14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B7CCFC-9B46-0B40-91CB-A0400759629A}"/>
                  </a:ext>
                </a:extLst>
              </p:cNvPr>
              <p:cNvSpPr txBox="1"/>
              <p:nvPr/>
            </p:nvSpPr>
            <p:spPr>
              <a:xfrm>
                <a:off x="4451194" y="1995789"/>
                <a:ext cx="16589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matrix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B7CCFC-9B46-0B40-91CB-A04007596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194" y="1995789"/>
                <a:ext cx="1658980" cy="369332"/>
              </a:xfrm>
              <a:prstGeom prst="rect">
                <a:avLst/>
              </a:prstGeom>
              <a:blipFill>
                <a:blip r:embed="rId4"/>
                <a:stretch>
                  <a:fillRect t="-3333" r="-151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51904-EFB2-5142-B89A-1E92A2C54745}"/>
                  </a:ext>
                </a:extLst>
              </p:cNvPr>
              <p:cNvSpPr txBox="1"/>
              <p:nvPr/>
            </p:nvSpPr>
            <p:spPr>
              <a:xfrm>
                <a:off x="6420716" y="1995789"/>
                <a:ext cx="17789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length vector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951904-EFB2-5142-B89A-1E92A2C54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716" y="1995789"/>
                <a:ext cx="1778949" cy="369332"/>
              </a:xfrm>
              <a:prstGeom prst="rect">
                <a:avLst/>
              </a:prstGeom>
              <a:blipFill>
                <a:blip r:embed="rId5"/>
                <a:stretch>
                  <a:fillRect t="-3333" r="-141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08C5A-9EB7-4E42-9F84-B0459F44B1CA}"/>
                  </a:ext>
                </a:extLst>
              </p:cNvPr>
              <p:cNvSpPr txBox="1"/>
              <p:nvPr/>
            </p:nvSpPr>
            <p:spPr>
              <a:xfrm>
                <a:off x="1900372" y="2874654"/>
                <a:ext cx="4562275" cy="3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distinct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    and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     solutions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08C5A-9EB7-4E42-9F84-B0459F44B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372" y="2874654"/>
                <a:ext cx="4562275" cy="370358"/>
              </a:xfrm>
              <a:prstGeom prst="rect">
                <a:avLst/>
              </a:prstGeom>
              <a:blipFill>
                <a:blip r:embed="rId6"/>
                <a:stretch>
                  <a:fillRect t="-3226" r="-83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8F09B4-2CF6-C341-8637-892808A595E4}"/>
              </a:ext>
            </a:extLst>
          </p:cNvPr>
          <p:cNvCxnSpPr>
            <a:cxnSpLocks/>
          </p:cNvCxnSpPr>
          <p:nvPr/>
        </p:nvCxnSpPr>
        <p:spPr>
          <a:xfrm flipV="1">
            <a:off x="2101850" y="1567359"/>
            <a:ext cx="411247" cy="428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C65DF1-56C0-F146-AA5B-8447B7BFF216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402572" y="1567359"/>
            <a:ext cx="2481" cy="428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42AC18-48D0-3447-AF4C-EF5075AA63E4}"/>
              </a:ext>
            </a:extLst>
          </p:cNvPr>
          <p:cNvCxnSpPr>
            <a:cxnSpLocks/>
          </p:cNvCxnSpPr>
          <p:nvPr/>
        </p:nvCxnSpPr>
        <p:spPr>
          <a:xfrm flipV="1">
            <a:off x="5086494" y="1567359"/>
            <a:ext cx="34157" cy="428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F803BC-240E-E741-A484-CC8A8BEFA54C}"/>
              </a:ext>
            </a:extLst>
          </p:cNvPr>
          <p:cNvCxnSpPr>
            <a:cxnSpLocks/>
          </p:cNvCxnSpPr>
          <p:nvPr/>
        </p:nvCxnSpPr>
        <p:spPr>
          <a:xfrm flipH="1" flipV="1">
            <a:off x="6138838" y="1567359"/>
            <a:ext cx="467971" cy="4284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2EBE3-97CC-C046-9C2E-23B8EDF36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201" y="3761073"/>
            <a:ext cx="2693791" cy="2469308"/>
          </a:xfrm>
          <a:prstGeom prst="rect">
            <a:avLst/>
          </a:prstGeom>
        </p:spPr>
      </p:pic>
      <p:pic>
        <p:nvPicPr>
          <p:cNvPr id="17" name="Picture 16" descr="A picture containing abacus, ball, board&#10;&#10;Description automatically generated">
            <a:extLst>
              <a:ext uri="{FF2B5EF4-FFF2-40B4-BE49-F238E27FC236}">
                <a16:creationId xmlns:a16="http://schemas.microsoft.com/office/drawing/2014/main" id="{C5D411DF-F00C-B043-8275-31B6D1AC44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062" y="4394013"/>
            <a:ext cx="1895586" cy="137757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3B450D-061E-5242-8763-A9855FE44D9B}"/>
              </a:ext>
            </a:extLst>
          </p:cNvPr>
          <p:cNvCxnSpPr>
            <a:cxnSpLocks/>
          </p:cNvCxnSpPr>
          <p:nvPr/>
        </p:nvCxnSpPr>
        <p:spPr>
          <a:xfrm flipH="1">
            <a:off x="2718486" y="3303084"/>
            <a:ext cx="778540" cy="457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BC9385-6B07-1946-B7C2-DFB49063D1A2}"/>
              </a:ext>
            </a:extLst>
          </p:cNvPr>
          <p:cNvCxnSpPr>
            <a:cxnSpLocks/>
          </p:cNvCxnSpPr>
          <p:nvPr/>
        </p:nvCxnSpPr>
        <p:spPr>
          <a:xfrm>
            <a:off x="5086494" y="3303084"/>
            <a:ext cx="684111" cy="944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E865F0-E553-C84F-8864-056DB0B22360}"/>
                  </a:ext>
                </a:extLst>
              </p:cNvPr>
              <p:cNvSpPr txBox="1"/>
              <p:nvPr/>
            </p:nvSpPr>
            <p:spPr>
              <a:xfrm>
                <a:off x="257326" y="325166"/>
                <a:ext cx="2598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= # of atoms in unit cell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E865F0-E553-C84F-8864-056DB0B22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6" y="325166"/>
                <a:ext cx="2598468" cy="369332"/>
              </a:xfrm>
              <a:prstGeom prst="rect">
                <a:avLst/>
              </a:prstGeom>
              <a:blipFill>
                <a:blip r:embed="rId9"/>
                <a:stretch>
                  <a:fillRect t="-6667" r="-97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2B5D3E-FCDD-2342-A19F-FBC0A715A111}"/>
                  </a:ext>
                </a:extLst>
              </p:cNvPr>
              <p:cNvSpPr txBox="1"/>
              <p:nvPr/>
            </p:nvSpPr>
            <p:spPr>
              <a:xfrm>
                <a:off x="3250373" y="305533"/>
                <a:ext cx="1466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 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2B5D3E-FCDD-2342-A19F-FBC0A715A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373" y="305533"/>
                <a:ext cx="146623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B3CEB8-F341-D244-8E7C-19D1C1B1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C1F24-F8EE-9346-B22D-0BC2214ED424}"/>
              </a:ext>
            </a:extLst>
          </p:cNvPr>
          <p:cNvSpPr txBox="1"/>
          <p:nvPr/>
        </p:nvSpPr>
        <p:spPr>
          <a:xfrm>
            <a:off x="323557" y="295421"/>
            <a:ext cx="290489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Lattice dynamics quiz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1AAFA-6B70-154C-9DC6-A8CC811AF1B6}"/>
              </a:ext>
            </a:extLst>
          </p:cNvPr>
          <p:cNvSpPr txBox="1"/>
          <p:nvPr/>
        </p:nvSpPr>
        <p:spPr>
          <a:xfrm>
            <a:off x="118605" y="882869"/>
            <a:ext cx="44533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Define interatomic force constants (IFCs).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many IFCs are there?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Define the Dynamical Matrix.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its dimensions?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Define an eigenstate.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many eigenstates are there at a given k-point?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Define an eigenvector.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its dimensions?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Define an eigenvalue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is its ‘dimensions’?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E3D7A1-AE4B-EE43-B2B0-94FE6854E767}"/>
              </a:ext>
            </a:extLst>
          </p:cNvPr>
          <p:cNvSpPr txBox="1"/>
          <p:nvPr/>
        </p:nvSpPr>
        <p:spPr>
          <a:xfrm>
            <a:off x="5302685" y="295421"/>
            <a:ext cx="351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N: number of atoms in the unit 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DCA73-63C5-7647-A045-947BF731DB07}"/>
              </a:ext>
            </a:extLst>
          </p:cNvPr>
          <p:cNvSpPr txBox="1"/>
          <p:nvPr/>
        </p:nvSpPr>
        <p:spPr>
          <a:xfrm>
            <a:off x="4729655" y="882869"/>
            <a:ext cx="40202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/>
              <a:t>3N x 3N</a:t>
            </a:r>
          </a:p>
          <a:p>
            <a:pPr marL="342900" indent="-342900">
              <a:buAutoNum type="alphaLcParenR"/>
            </a:pPr>
            <a:r>
              <a:rPr lang="en-US" dirty="0"/>
              <a:t>The frequency squared of the eigenstate</a:t>
            </a:r>
          </a:p>
          <a:p>
            <a:pPr marL="342900" indent="-342900">
              <a:buAutoNum type="alphaLcParenR"/>
            </a:pPr>
            <a:r>
              <a:rPr lang="en-US" dirty="0"/>
              <a:t>A vector denoting the atomic displacements in each cartesian direction of each atom in the unit cell (mode shape)</a:t>
            </a:r>
          </a:p>
          <a:p>
            <a:pPr marL="342900" indent="-342900">
              <a:buAutoNum type="alphaLcParenR"/>
            </a:pPr>
            <a:r>
              <a:rPr lang="en-US" dirty="0"/>
              <a:t>An eigenvalue/eigenvector set which diagonalizes the dynamical matrix</a:t>
            </a:r>
          </a:p>
          <a:p>
            <a:pPr marL="342900" indent="-342900">
              <a:buAutoNum type="alphaLcParenR"/>
            </a:pPr>
            <a:r>
              <a:rPr lang="en-US" dirty="0"/>
              <a:t>A matrix governing the dynamic (vibrational) properties of crystals</a:t>
            </a:r>
          </a:p>
          <a:p>
            <a:pPr marL="342900" indent="-342900">
              <a:buAutoNum type="alphaLcParenR"/>
            </a:pPr>
            <a:r>
              <a:rPr lang="en-US" dirty="0"/>
              <a:t>Ideally, you would have an infinite number. </a:t>
            </a:r>
          </a:p>
          <a:p>
            <a:pPr marL="342900" indent="-342900">
              <a:buAutoNum type="alphaLcParenR"/>
            </a:pPr>
            <a:r>
              <a:rPr lang="en-US" dirty="0"/>
              <a:t>The spring constants between all atoms in the crystal</a:t>
            </a:r>
          </a:p>
          <a:p>
            <a:pPr marL="342900" indent="-342900">
              <a:buAutoNum type="alphaLcParenR"/>
            </a:pPr>
            <a:r>
              <a:rPr lang="en-US" dirty="0"/>
              <a:t>3N</a:t>
            </a:r>
          </a:p>
          <a:p>
            <a:pPr marL="342900" indent="-342900">
              <a:buAutoNum type="alphaLcParenR"/>
            </a:pPr>
            <a:r>
              <a:rPr lang="en-US" dirty="0"/>
              <a:t>It’s a vector of length 3N (3N x 1)</a:t>
            </a:r>
          </a:p>
          <a:p>
            <a:pPr marL="342900" indent="-342900">
              <a:buAutoNum type="alphaLcParenR"/>
            </a:pPr>
            <a:r>
              <a:rPr lang="en-US" dirty="0"/>
              <a:t>It’s a scalar (so 1 x 1?) </a:t>
            </a:r>
          </a:p>
          <a:p>
            <a:pPr marL="342900" indent="-342900">
              <a:buAutoNum type="alphaLcParenR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D34D3-6594-F34C-B333-7F1A44F90048}"/>
              </a:ext>
            </a:extLst>
          </p:cNvPr>
          <p:cNvSpPr txBox="1"/>
          <p:nvPr/>
        </p:nvSpPr>
        <p:spPr>
          <a:xfrm>
            <a:off x="4729655" y="6271631"/>
            <a:ext cx="390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key: 1g, 2f, 3e, 4a, 5d, 6g, 7c, 8i, 9b, 10j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5DD632-BBA8-A64C-8EF6-FF7A6188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E9C9C-2ACA-B04F-9FA2-36499C9BCA1D}"/>
              </a:ext>
            </a:extLst>
          </p:cNvPr>
          <p:cNvSpPr txBox="1"/>
          <p:nvPr/>
        </p:nvSpPr>
        <p:spPr>
          <a:xfrm>
            <a:off x="323557" y="295421"/>
            <a:ext cx="324588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Phonon band structures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E1A1E-A649-4647-9547-D64F5C83B5E8}"/>
              </a:ext>
            </a:extLst>
          </p:cNvPr>
          <p:cNvSpPr txBox="1"/>
          <p:nvPr/>
        </p:nvSpPr>
        <p:spPr>
          <a:xfrm>
            <a:off x="3704493" y="295420"/>
            <a:ext cx="148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6FA43-E90D-1746-9274-FE1B1A146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19" y="1195639"/>
            <a:ext cx="3355561" cy="84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FEC42-AF19-D64F-AF7E-AE80C37D18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48"/>
          <a:stretch/>
        </p:blipFill>
        <p:spPr>
          <a:xfrm>
            <a:off x="118374" y="3175052"/>
            <a:ext cx="1637502" cy="1674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60EC2-2B1B-3C44-B2FA-EC61FEA2C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86" y="2874771"/>
            <a:ext cx="3355560" cy="2536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00E22F-1894-F748-9BC3-2A2617C69294}"/>
              </a:ext>
            </a:extLst>
          </p:cNvPr>
          <p:cNvSpPr txBox="1"/>
          <p:nvPr/>
        </p:nvSpPr>
        <p:spPr>
          <a:xfrm>
            <a:off x="1946501" y="803345"/>
            <a:ext cx="480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solutions (diagonalize the Dynamical Matrix)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99E29-18DD-A648-BE80-13099664108E}"/>
              </a:ext>
            </a:extLst>
          </p:cNvPr>
          <p:cNvSpPr txBox="1"/>
          <p:nvPr/>
        </p:nvSpPr>
        <p:spPr>
          <a:xfrm>
            <a:off x="569048" y="1878679"/>
            <a:ext cx="3074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Along special directions to plot</a:t>
            </a:r>
          </a:p>
          <a:p>
            <a:r>
              <a:rPr lang="en-US" dirty="0"/>
              <a:t>pretty band structures: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B9E44-FFEA-3E40-BED8-0B6EE35B3920}"/>
              </a:ext>
            </a:extLst>
          </p:cNvPr>
          <p:cNvSpPr txBox="1"/>
          <p:nvPr/>
        </p:nvSpPr>
        <p:spPr>
          <a:xfrm>
            <a:off x="5449086" y="1878679"/>
            <a:ext cx="335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a mesh to sample the entire Brillouin Zone, when we want transport properties of density of states: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DAF73F-2471-3E4A-9F11-F081EEFA7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209" y="2831179"/>
            <a:ext cx="2693791" cy="24693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6ACE54-0473-384C-95FE-CEC5E55D228B}"/>
              </a:ext>
            </a:extLst>
          </p:cNvPr>
          <p:cNvSpPr txBox="1"/>
          <p:nvPr/>
        </p:nvSpPr>
        <p:spPr>
          <a:xfrm>
            <a:off x="5449086" y="5662361"/>
            <a:ext cx="35140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Computational suites that do this:</a:t>
            </a:r>
          </a:p>
          <a:p>
            <a:r>
              <a:rPr lang="en-US" sz="1400" dirty="0" err="1"/>
              <a:t>phonopy</a:t>
            </a:r>
            <a:r>
              <a:rPr lang="en-US" sz="1400" dirty="0"/>
              <a:t>: </a:t>
            </a:r>
            <a:r>
              <a:rPr lang="en-US" sz="1400" dirty="0">
                <a:hlinkClick r:id="rId7"/>
              </a:rPr>
              <a:t>https://atztogo.github.io/phonopy/</a:t>
            </a:r>
            <a:endParaRPr lang="en-US" sz="1400" dirty="0"/>
          </a:p>
          <a:p>
            <a:r>
              <a:rPr lang="en-US" sz="1400" dirty="0" err="1"/>
              <a:t>almaBTE</a:t>
            </a:r>
            <a:r>
              <a:rPr lang="en-US" sz="1400" dirty="0"/>
              <a:t>: </a:t>
            </a:r>
            <a:r>
              <a:rPr lang="en-US" sz="1400" dirty="0">
                <a:hlinkClick r:id="rId8"/>
              </a:rPr>
              <a:t>http://www.almabte.eu/</a:t>
            </a:r>
            <a:endParaRPr lang="en-US" sz="1400" dirty="0"/>
          </a:p>
          <a:p>
            <a:r>
              <a:rPr lang="en-US" sz="1400" dirty="0" err="1"/>
              <a:t>shengBTE</a:t>
            </a:r>
            <a:r>
              <a:rPr lang="en-US" sz="1400" dirty="0"/>
              <a:t>: </a:t>
            </a:r>
            <a:r>
              <a:rPr lang="en-US" sz="1400" dirty="0">
                <a:hlinkClick r:id="rId9"/>
              </a:rPr>
              <a:t>http://www.shengbte.org/</a:t>
            </a:r>
            <a:br>
              <a:rPr lang="en-US" sz="1400" dirty="0"/>
            </a:br>
            <a:endParaRPr lang="en-US" sz="1400" dirty="0"/>
          </a:p>
          <a:p>
            <a:endParaRPr lang="en-US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096A3A-5092-7846-B83C-618C4BDB85D8}"/>
              </a:ext>
            </a:extLst>
          </p:cNvPr>
          <p:cNvCxnSpPr>
            <a:cxnSpLocks/>
          </p:cNvCxnSpPr>
          <p:nvPr/>
        </p:nvCxnSpPr>
        <p:spPr>
          <a:xfrm>
            <a:off x="929148" y="3942735"/>
            <a:ext cx="634609" cy="5942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647F7-CDEA-5747-A2A9-82C2F94116CE}"/>
              </a:ext>
            </a:extLst>
          </p:cNvPr>
          <p:cNvCxnSpPr>
            <a:cxnSpLocks/>
          </p:cNvCxnSpPr>
          <p:nvPr/>
        </p:nvCxnSpPr>
        <p:spPr>
          <a:xfrm>
            <a:off x="2192593" y="5039031"/>
            <a:ext cx="349046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F113-4A8E-5D4F-9F1D-713D6EF4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396E-BA54-0B46-9AD4-097ED26DFC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9426</TotalTime>
  <Words>1956</Words>
  <Application>Microsoft Macintosh PowerPoint</Application>
  <PresentationFormat>On-screen Show (4:3)</PresentationFormat>
  <Paragraphs>328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Office Theme</vt:lpstr>
      <vt:lpstr>Nanoscale thermal transport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Hanus</dc:creator>
  <cp:lastModifiedBy>Riley Hanus</cp:lastModifiedBy>
  <cp:revision>130</cp:revision>
  <dcterms:created xsi:type="dcterms:W3CDTF">2020-01-28T21:16:44Z</dcterms:created>
  <dcterms:modified xsi:type="dcterms:W3CDTF">2020-05-29T13:40:28Z</dcterms:modified>
</cp:coreProperties>
</file>